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6"/>
  </p:notesMasterIdLst>
  <p:sldIdLst>
    <p:sldId id="286" r:id="rId5"/>
    <p:sldId id="287" r:id="rId6"/>
    <p:sldId id="257" r:id="rId7"/>
    <p:sldId id="259" r:id="rId8"/>
    <p:sldId id="271" r:id="rId9"/>
    <p:sldId id="272" r:id="rId10"/>
    <p:sldId id="264" r:id="rId11"/>
    <p:sldId id="260" r:id="rId12"/>
    <p:sldId id="263" r:id="rId13"/>
    <p:sldId id="278" r:id="rId14"/>
    <p:sldId id="279" r:id="rId15"/>
    <p:sldId id="280" r:id="rId16"/>
    <p:sldId id="270" r:id="rId17"/>
    <p:sldId id="281" r:id="rId18"/>
    <p:sldId id="276" r:id="rId19"/>
    <p:sldId id="273" r:id="rId20"/>
    <p:sldId id="274" r:id="rId21"/>
    <p:sldId id="277" r:id="rId22"/>
    <p:sldId id="275" r:id="rId23"/>
    <p:sldId id="282" r:id="rId24"/>
    <p:sldId id="283" r:id="rId25"/>
  </p:sldIdLst>
  <p:sldSz cx="12192000" cy="6858000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74F154-9D15-48AC-B98A-4D343BD0E111}" v="22" dt="2020-10-06T13:38:05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/>
    <p:restoredTop sz="96327"/>
  </p:normalViewPr>
  <p:slideViewPr>
    <p:cSldViewPr snapToGrid="0" snapToObjects="1">
      <p:cViewPr varScale="1">
        <p:scale>
          <a:sx n="107" d="100"/>
          <a:sy n="107" d="100"/>
        </p:scale>
        <p:origin x="3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BEA755-D317-48E9-A088-A53AF74DB0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94506-A355-4EEE-8C82-FB85B7CD303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smtClean="0"/>
            </a:lvl1pPr>
          </a:lstStyle>
          <a:p>
            <a:pPr>
              <a:defRPr/>
            </a:pPr>
            <a:fld id="{1F75C88B-B4B9-4468-8711-E8022CBD5830}" type="datetimeFigureOut">
              <a:rPr lang="en-US"/>
              <a:pPr>
                <a:defRPr/>
              </a:pPr>
              <a:t>10/6/2020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95557B3-CA58-4E2A-99CF-AF8F0E2E6F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E19606B-9C3C-488B-A794-A2FC3F89C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3CDC3-F71A-4A39-9579-F53AF0F393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9F672-E25E-4F1D-B36A-76CC139D0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E10B324F-CF16-4A28-9E78-36A71E8FF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1F238DBE-1C3B-44A8-B65D-AF9EB84619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8BEBD6-C37C-4977-884F-964CC4F93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</a:rPr>
              <a:t>Promotion:</a:t>
            </a:r>
          </a:p>
          <a:p>
            <a:pPr marL="349415" indent="-34941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Featured on the Evergreen website</a:t>
            </a:r>
          </a:p>
          <a:p>
            <a:pPr marL="349415" indent="-34941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Provide sticker with logo for your take-out cups/bowls</a:t>
            </a:r>
          </a:p>
          <a:p>
            <a:pPr marL="349415" indent="-34941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Promoted via social</a:t>
            </a:r>
          </a:p>
          <a:p>
            <a:pPr marL="349415" indent="-34941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May be used in marketing 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AB38179E-4F77-4C41-821B-E2BFD3C537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AA1F723-49A3-4575-BD3C-77CB7036986C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38F1FC40-6E82-4BE4-B03F-BC849D2E47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792AE548-3592-42CA-9AAF-927A76421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E929132C-EB8E-4617-8DF1-F33E9D092F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31774" eaLnBrk="1" hangingPunct="1"/>
            <a:fld id="{4925572C-E299-47F6-9841-824B9A1DF546}" type="slidenum">
              <a:rPr lang="en-US" altLang="en-US">
                <a:solidFill>
                  <a:srgbClr val="000000"/>
                </a:solidFill>
              </a:rPr>
              <a:pPr defTabSz="931774" eaLnBrk="1" hangingPunct="1"/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F34A0A-D63C-41F6-A993-0E328E6186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44063" y="1436688"/>
            <a:ext cx="185737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5" name="Picture 9" descr="Logo&#10;&#10;Description automatically generated">
            <a:extLst>
              <a:ext uri="{FF2B5EF4-FFF2-40B4-BE49-F238E27FC236}">
                <a16:creationId xmlns:a16="http://schemas.microsoft.com/office/drawing/2014/main" id="{D5F6B5D9-7BA0-4248-B305-934440D2EC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3" y="1177925"/>
            <a:ext cx="4879975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4360" y="4329584"/>
            <a:ext cx="9144000" cy="164210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53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con&#10;&#10;Description automatically generated">
            <a:extLst>
              <a:ext uri="{FF2B5EF4-FFF2-40B4-BE49-F238E27FC236}">
                <a16:creationId xmlns:a16="http://schemas.microsoft.com/office/drawing/2014/main" id="{3A2ECC9B-0499-449C-9D7E-AD172988D4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362075"/>
            <a:ext cx="15208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651A7551-FCE5-44CB-92F4-8252E9B313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588963"/>
            <a:ext cx="10826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AEAF52-4D3F-4274-BB17-B3DA3A6652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517650" y="-82550"/>
            <a:ext cx="0" cy="1601788"/>
          </a:xfrm>
          <a:prstGeom prst="line">
            <a:avLst/>
          </a:prstGeom>
          <a:ln w="44450">
            <a:solidFill>
              <a:srgbClr val="C00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A2AE53-16D6-4E89-BEFC-ED812D128546}"/>
              </a:ext>
            </a:extLst>
          </p:cNvPr>
          <p:cNvCxnSpPr>
            <a:cxnSpLocks/>
          </p:cNvCxnSpPr>
          <p:nvPr userDrawn="1"/>
        </p:nvCxnSpPr>
        <p:spPr>
          <a:xfrm flipV="1">
            <a:off x="2995613" y="0"/>
            <a:ext cx="0" cy="717550"/>
          </a:xfrm>
          <a:prstGeom prst="line">
            <a:avLst/>
          </a:prstGeom>
          <a:ln w="31750">
            <a:solidFill>
              <a:srgbClr val="C00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933656" y="836001"/>
            <a:ext cx="5668409" cy="864212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5933656" y="1946788"/>
            <a:ext cx="5668409" cy="3618271"/>
          </a:xfrm>
        </p:spPr>
        <p:txBody>
          <a:bodyPr>
            <a:normAutofit/>
          </a:bodyPr>
          <a:lstStyle>
            <a:lvl1pPr>
              <a:defRPr sz="14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FDB58DBF-219C-4DC2-81CD-4E093E21D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04CB7-07CF-4FCA-A219-01774C97DE4F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F872506-6D32-4B1C-B0B8-EFD7119D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3ED54E7-923D-4A6D-B622-2823D0994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</a:t>
            </a:r>
            <a:fld id="{DCF06FBA-205F-41A5-9E95-6A6A15978F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7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433923E1-8B37-4EB9-B6FB-78AF78C17F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088" y="7938"/>
            <a:ext cx="185737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AC7CF55-7E5B-467C-A7CE-A217607B22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0"/>
            <a:ext cx="121126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14918" y="836001"/>
            <a:ext cx="6465277" cy="864212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14917" y="1821332"/>
            <a:ext cx="3432620" cy="4092106"/>
          </a:xfrm>
        </p:spPr>
        <p:txBody>
          <a:bodyPr>
            <a:noAutofit/>
          </a:bodyPr>
          <a:lstStyle>
            <a:lvl1pPr>
              <a:defRPr sz="14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3"/>
          </p:nvPr>
        </p:nvSpPr>
        <p:spPr>
          <a:xfrm>
            <a:off x="4590503" y="1821332"/>
            <a:ext cx="3432620" cy="4092106"/>
          </a:xfrm>
        </p:spPr>
        <p:txBody>
          <a:bodyPr>
            <a:noAutofit/>
          </a:bodyPr>
          <a:lstStyle>
            <a:lvl1pPr>
              <a:defRPr sz="14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4"/>
          </p:nvPr>
        </p:nvSpPr>
        <p:spPr>
          <a:xfrm>
            <a:off x="8274323" y="1821332"/>
            <a:ext cx="3432620" cy="4092106"/>
          </a:xfrm>
        </p:spPr>
        <p:txBody>
          <a:bodyPr>
            <a:noAutofit/>
          </a:bodyPr>
          <a:lstStyle>
            <a:lvl1pPr>
              <a:defRPr sz="14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278F31C5-6CB0-498C-BE8F-60A228288B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D5A35-A009-47FD-853D-FA624D04B756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C30021C-29F2-4151-9285-7DD0B89822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7C573AF-535F-4BC0-8E0C-CE10812E77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</a:t>
            </a:r>
            <a:fld id="{8D9D23F5-2761-45F8-9770-F2AD5362CF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08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EA9ADDD-B7FF-40F1-8C14-395A1CBE60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1" r="30704"/>
          <a:stretch>
            <a:fillRect/>
          </a:stretch>
        </p:blipFill>
        <p:spPr bwMode="auto">
          <a:xfrm>
            <a:off x="0" y="0"/>
            <a:ext cx="4694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Logo&#10;&#10;Description automatically generated">
            <a:extLst>
              <a:ext uri="{FF2B5EF4-FFF2-40B4-BE49-F238E27FC236}">
                <a16:creationId xmlns:a16="http://schemas.microsoft.com/office/drawing/2014/main" id="{F0F40F75-2F40-4905-8487-F35278C6ED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984875"/>
            <a:ext cx="1295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668" y="510687"/>
            <a:ext cx="5450416" cy="1189527"/>
          </a:xfrm>
        </p:spPr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926667" y="1825626"/>
            <a:ext cx="5427132" cy="4087813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7F6B92D4-3E9E-4AC3-80EE-E72EF5A7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D8C5A-00F9-4017-9E4B-B01EEC8A163E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2A40B98-FE26-4B7B-AE07-F850C3CE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11725" y="6356350"/>
            <a:ext cx="3827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599C770-E032-4309-9D37-2566EB473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</a:t>
            </a:r>
            <a:fld id="{1A674EA1-1CA1-4379-B821-0D678D0AD5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57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65713" cy="40718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718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22DBD03-A775-40F5-A1ED-3FE2A7509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5D071-16AE-4B99-B143-5C152F13CDB6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4DDB5E-DCE6-4481-97C7-86116F69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9DE2BB-218C-4261-87E1-A686E1E28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</a:t>
            </a:r>
            <a:fld id="{A5700DA4-097D-417D-AF54-1AEC45E01E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04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808163"/>
            <a:ext cx="5064125" cy="696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6"/>
            <a:ext cx="5064124" cy="3408363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808163"/>
            <a:ext cx="5183188" cy="696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408363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7A250F-B7F5-4A35-A9EB-BE35FA4EF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1BBA1-3232-43C3-BA78-78F04DEF9708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C4B6789-7E80-4027-84ED-EBAA6157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D7D4875-F2FF-4724-B492-A635CE040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</a:t>
            </a:r>
            <a:fld id="{90F8A882-0E93-4282-9C96-F3695EDF70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98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531FFBB-3220-4B9F-B7F2-B1766E5E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BF891-5DB7-4DBD-8952-CF49BA2D7ECD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F2A4FB9-6BA3-475C-BBC4-175CEBF54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73BB9C-EB57-40CF-B4A7-A8BB319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</a:t>
            </a:r>
            <a:fld id="{B543FA2D-AC33-484E-A9DD-E33D21253B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65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BA06ADD-6F2C-4941-9ACB-83BF750A0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7E413-C0B6-420D-B432-6CB0E4D7D8B2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E4D3F5-2A84-40D4-8008-5C0291EB5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6B1686-4A92-4718-97C3-5ADD1B6A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</a:t>
            </a:r>
            <a:fld id="{B82EA087-ECAF-4268-9AAF-D46D038596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4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4640056" cy="1243013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3383" y="1808163"/>
            <a:ext cx="5452004" cy="4105275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08162"/>
            <a:ext cx="4640057" cy="41052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0ADFD8-C24A-40B0-BBC0-A067C7B43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AA5C7-362A-443F-8792-A08304B3E6FC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CEB432-C6C8-40F1-BBCB-D0B9E2AA4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03A446-6F7A-45C4-A3F5-11FC6B2DF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</a:t>
            </a:r>
            <a:fld id="{6E6496D2-7972-4A6A-8CDB-5090FE1A96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69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4862920" cy="124301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03383" y="796414"/>
            <a:ext cx="5452004" cy="511702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08164"/>
            <a:ext cx="4862921" cy="41052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E0C422-2FF9-4B4E-B4E9-934836359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6A2E7-B1A7-497F-8D0F-0659FA8A3773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B8AAF8-2B67-4FC2-9D9B-2F6858603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338EC6-C9FE-4E20-AEB2-7282255C0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</a:t>
            </a:r>
            <a:fld id="{9A451499-F057-467E-91FB-0C14036897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44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F1267-BBE1-4151-B947-586B47A06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5F0F6-B57A-46C4-BF05-2D00B0CABB0F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9B71C-758D-4474-94D7-940915C88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E7B1A-16C5-4B80-9DC4-81631A05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</a:t>
            </a:r>
            <a:fld id="{AD6F9D8B-4D1F-4601-AB03-2D842C5E6E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9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671" y="2126433"/>
            <a:ext cx="10515600" cy="125111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826558" y="3657601"/>
            <a:ext cx="10538884" cy="1374622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  <a:latin typeface="+mj-lt"/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algn="ctr">
              <a:defRPr sz="2000">
                <a:solidFill>
                  <a:schemeClr val="bg1"/>
                </a:solidFill>
                <a:latin typeface="+mj-lt"/>
              </a:defRPr>
            </a:lvl3pPr>
            <a:lvl4pPr algn="ctr">
              <a:defRPr sz="2000">
                <a:solidFill>
                  <a:schemeClr val="bg1"/>
                </a:solidFill>
                <a:latin typeface="+mj-lt"/>
              </a:defRPr>
            </a:lvl4pPr>
            <a:lvl5pPr algn="ctr"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91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CD8CB-7049-4F24-A6F4-F06D377DD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CE246-D771-40A6-87B3-88C77D0212C9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13E55-302F-42CF-862D-4665E300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E8D51-D490-4412-80B6-70AA219E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</a:t>
            </a:r>
            <a:fld id="{EFBF2FEA-A0F1-4529-84F7-88898EA6F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44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BE0B4-FCB3-4997-89EE-60F730544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D8D04-F7ED-41F3-B434-4D62417CBE59}" type="datetimeFigureOut">
              <a:rPr lang="en-US"/>
              <a:pPr>
                <a:defRPr/>
              </a:pPr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9E82E-0A58-45FE-87C5-28B3AF260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04BC1-F418-46D9-922B-FF5D960E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B106D-17CB-4CED-89E8-00A3B66FD9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86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671" y="2126433"/>
            <a:ext cx="10515600" cy="125111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826558" y="3657601"/>
            <a:ext cx="10538884" cy="1374622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  <a:latin typeface="+mj-lt"/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algn="ctr">
              <a:defRPr sz="2000">
                <a:solidFill>
                  <a:schemeClr val="bg1"/>
                </a:solidFill>
                <a:latin typeface="+mj-lt"/>
              </a:defRPr>
            </a:lvl3pPr>
            <a:lvl4pPr algn="ctr">
              <a:defRPr sz="2000">
                <a:solidFill>
                  <a:schemeClr val="bg1"/>
                </a:solidFill>
                <a:latin typeface="+mj-lt"/>
              </a:defRPr>
            </a:lvl4pPr>
            <a:lvl5pPr algn="ctr"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5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671" y="2126433"/>
            <a:ext cx="10515600" cy="125111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826558" y="3657601"/>
            <a:ext cx="10538884" cy="1374622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  <a:latin typeface="+mj-lt"/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algn="ctr">
              <a:defRPr sz="2000">
                <a:solidFill>
                  <a:schemeClr val="bg1"/>
                </a:solidFill>
                <a:latin typeface="+mj-lt"/>
              </a:defRPr>
            </a:lvl3pPr>
            <a:lvl4pPr algn="ctr">
              <a:defRPr sz="2000">
                <a:solidFill>
                  <a:schemeClr val="bg1"/>
                </a:solidFill>
                <a:latin typeface="+mj-lt"/>
              </a:defRPr>
            </a:lvl4pPr>
            <a:lvl5pPr algn="ctr"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995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con&#10;&#10;Description automatically generated">
            <a:extLst>
              <a:ext uri="{FF2B5EF4-FFF2-40B4-BE49-F238E27FC236}">
                <a16:creationId xmlns:a16="http://schemas.microsoft.com/office/drawing/2014/main" id="{B6418964-BABE-46E0-B196-C8BC942806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1"/>
          <a:stretch>
            <a:fillRect/>
          </a:stretch>
        </p:blipFill>
        <p:spPr bwMode="auto">
          <a:xfrm>
            <a:off x="10058400" y="3073400"/>
            <a:ext cx="2149475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5123"/>
            <a:ext cx="10515600" cy="1145566"/>
          </a:xfrm>
        </p:spPr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87813"/>
          </a:xfrm>
        </p:spPr>
        <p:txBody>
          <a:bodyPr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098EB-DD02-43C5-AF88-9AF3208323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6F6AF716-C98B-4164-84B7-66AB2A881FB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2E4F3-76E2-4662-AF14-6EE5350FFF66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6808288-605C-40EF-8B71-5625925BA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</a:t>
            </a:r>
            <a:fld id="{0556CCEC-5DCE-42D1-97EE-6E54D77F65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7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7E01F41-697A-439D-A302-8BA2DDD5A9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238" y="758825"/>
            <a:ext cx="57943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9F9A654-185A-4EED-A55B-1DF3083B28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238" y="2339975"/>
            <a:ext cx="57943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5CDBB2F-2729-4F5C-8F35-4CAA62E0B3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0975" y="-28575"/>
            <a:ext cx="5810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0FE05CD-FC33-458F-AAF8-336B90A651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0975" y="1544638"/>
            <a:ext cx="58102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3B2F653-E227-4342-A566-6B34230B82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0975" y="3135313"/>
            <a:ext cx="5810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7AA4083-65D8-4072-ABFA-0C6AB5FF82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913" y="-28575"/>
            <a:ext cx="5810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F9E3220-B433-4881-8E0F-395FCEC83E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913" y="1544638"/>
            <a:ext cx="58102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516BE45-B402-45EE-B514-4E98A1CCCD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888" y="-28575"/>
            <a:ext cx="5810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5123"/>
            <a:ext cx="10515600" cy="1145566"/>
          </a:xfrm>
        </p:spPr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87813"/>
          </a:xfrm>
        </p:spPr>
        <p:txBody>
          <a:bodyPr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F8DBFF-BA51-4E9A-9693-AF06F1C7B0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296D2672-ECBC-413D-9050-8737748374A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90378-DA5A-4560-9C74-42DB0D583D82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078E411-2FAC-4023-97CB-DA6C5D67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</a:t>
            </a:r>
            <a:fld id="{7DACAAE7-7632-426F-911C-BB6F5B6DC5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7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con&#10;&#10;Description automatically generated">
            <a:extLst>
              <a:ext uri="{FF2B5EF4-FFF2-40B4-BE49-F238E27FC236}">
                <a16:creationId xmlns:a16="http://schemas.microsoft.com/office/drawing/2014/main" id="{A84FC904-49CD-48AF-B425-3A195BC6D8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18"/>
          <a:stretch>
            <a:fillRect/>
          </a:stretch>
        </p:blipFill>
        <p:spPr bwMode="auto">
          <a:xfrm>
            <a:off x="10901363" y="179388"/>
            <a:ext cx="12906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5123"/>
            <a:ext cx="10515600" cy="1145566"/>
          </a:xfrm>
        </p:spPr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87813"/>
          </a:xfrm>
        </p:spPr>
        <p:txBody>
          <a:bodyPr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A88250-9790-4932-B2D9-4DD756586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1CD4C-CDEB-40C4-84E1-A17321D09FD2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83F0D4-9F83-4193-8E04-50EECA214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0B558C2-319A-4B5E-A494-DDD8C8AE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</a:t>
            </a:r>
            <a:fld id="{66FDD1FA-B12F-4430-818B-5F2ADE2A9A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5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F57041A8-E0D4-42E1-8615-1CB9F41F82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354013"/>
            <a:ext cx="2449512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5123"/>
            <a:ext cx="10515600" cy="1145566"/>
          </a:xfrm>
        </p:spPr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87813"/>
          </a:xfrm>
        </p:spPr>
        <p:txBody>
          <a:bodyPr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3C2521-B580-4AF4-BE19-3CF3A231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09E36-B02D-44B8-9827-8D6AEFB1C4C5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62FE15-09A2-442C-9210-C0BF429E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EC6BDC0-E38C-40AF-B38D-A9C911A6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</a:t>
            </a:r>
            <a:fld id="{C58D82AF-8D49-4B74-AE26-7996EA8F80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9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con&#10;&#10;Description automatically generated">
            <a:extLst>
              <a:ext uri="{FF2B5EF4-FFF2-40B4-BE49-F238E27FC236}">
                <a16:creationId xmlns:a16="http://schemas.microsoft.com/office/drawing/2014/main" id="{A80BC299-1663-4184-A14E-22CDAE9411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18"/>
          <a:stretch>
            <a:fillRect/>
          </a:stretch>
        </p:blipFill>
        <p:spPr bwMode="auto">
          <a:xfrm>
            <a:off x="10826750" y="179388"/>
            <a:ext cx="13652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26477"/>
            <a:ext cx="9466007" cy="864212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838200" y="1808164"/>
            <a:ext cx="5065184" cy="4105275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Content Placeholder 2"/>
          <p:cNvSpPr>
            <a:spLocks noGrp="1"/>
          </p:cNvSpPr>
          <p:nvPr>
            <p:ph idx="13"/>
          </p:nvPr>
        </p:nvSpPr>
        <p:spPr>
          <a:xfrm>
            <a:off x="6077185" y="1808164"/>
            <a:ext cx="5281903" cy="4105275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0C7444CF-E133-4340-B850-BC0964157D6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29715-597A-4816-A7AE-3D9EDC0C773E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26C059F-A349-4926-861C-34ABB02D14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EBA13F5-EFCE-4035-B903-C34436F1C0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</a:t>
            </a:r>
            <a:fld id="{7FA4221F-5D3E-4086-BC23-61B976F2D7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90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11976F3-610F-4D22-A995-B897366A28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403225"/>
            <a:ext cx="105156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010A150-C98C-496D-B17C-27A36C6E9D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C84EC-A9FD-402A-80A6-52DBF90797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6513" y="6356350"/>
            <a:ext cx="149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824B30-EFB8-4A80-9973-BC6DC7DA545D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BE364-2741-4339-BCF8-442AC97FF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43188" y="6356350"/>
            <a:ext cx="609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42406-2498-423D-BF97-E92544ADE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07675" y="6356350"/>
            <a:ext cx="74612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|   </a:t>
            </a:r>
            <a:fld id="{65BFB39E-CF06-49E2-85AE-E4078E54C3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23DC3442-B563-4DB0-A7B2-9C82290F55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08688"/>
            <a:ext cx="12827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860" r:id="rId18"/>
    <p:sldLayoutId id="2147483861" r:id="rId19"/>
    <p:sldLayoutId id="2147483862" r:id="rId20"/>
    <p:sldLayoutId id="2147483875" r:id="rId2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ubtitle 1">
            <a:extLst>
              <a:ext uri="{FF2B5EF4-FFF2-40B4-BE49-F238E27FC236}">
                <a16:creationId xmlns:a16="http://schemas.microsoft.com/office/drawing/2014/main" id="{FC04E0BB-5E7F-46A2-8261-CB5639FED7F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36494" y="4643438"/>
            <a:ext cx="10604594" cy="976312"/>
          </a:xfrm>
        </p:spPr>
        <p:txBody>
          <a:bodyPr/>
          <a:lstStyle/>
          <a:p>
            <a:r>
              <a:rPr lang="en-US" altLang="en-US" sz="7200" b="1" dirty="0"/>
              <a:t>WELCOME </a:t>
            </a:r>
          </a:p>
          <a:p>
            <a:r>
              <a:rPr lang="en-US" altLang="en-US" sz="4800" b="1" dirty="0"/>
              <a:t>THE PRESENTATION WILL BEGIN SHORTLY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3E4C0-E29D-4256-9C0E-6AD03D295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0" y="2239963"/>
            <a:ext cx="6273800" cy="2825750"/>
          </a:xfrm>
        </p:spPr>
        <p:txBody>
          <a:bodyPr rtlCol="0">
            <a:normAutofit fontScale="92500" lnSpcReduction="20000"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000" dirty="0"/>
              <a:t>An outdoor, walkable trail of lights stringing together downtown to the waterfront stretching from:</a:t>
            </a:r>
          </a:p>
          <a:p>
            <a:pPr lvl="1" eaLnBrk="1" hangingPunct="1">
              <a:defRPr/>
            </a:pPr>
            <a:r>
              <a:rPr lang="en-US" sz="1600" i="1" dirty="0"/>
              <a:t>Spring Garden Road</a:t>
            </a:r>
          </a:p>
          <a:p>
            <a:pPr lvl="1" eaLnBrk="1" hangingPunct="1">
              <a:defRPr/>
            </a:pPr>
            <a:r>
              <a:rPr lang="en-US" sz="1600" i="1" dirty="0"/>
              <a:t>Peace and Friendship Park</a:t>
            </a:r>
          </a:p>
          <a:p>
            <a:pPr lvl="1" eaLnBrk="1" hangingPunct="1">
              <a:defRPr/>
            </a:pPr>
            <a:r>
              <a:rPr lang="en-US" sz="1600" i="1" dirty="0"/>
              <a:t>Argyle Street</a:t>
            </a:r>
          </a:p>
          <a:p>
            <a:pPr lvl="1" eaLnBrk="1" hangingPunct="1">
              <a:defRPr/>
            </a:pPr>
            <a:r>
              <a:rPr lang="en-US" sz="1600" i="1" dirty="0"/>
              <a:t>Grand Parade</a:t>
            </a:r>
          </a:p>
          <a:p>
            <a:pPr lvl="1" eaLnBrk="1" hangingPunct="1">
              <a:defRPr/>
            </a:pPr>
            <a:r>
              <a:rPr lang="en-US" sz="1600" i="1" dirty="0"/>
              <a:t>Halifax waterfront from Historic Properties to Halifax Seaport</a:t>
            </a:r>
            <a:br>
              <a:rPr lang="en-US" sz="1600" i="1" dirty="0"/>
            </a:br>
            <a:endParaRPr lang="en-US" sz="1600" i="1" dirty="0"/>
          </a:p>
          <a:p>
            <a:pPr eaLnBrk="1" hangingPunct="1">
              <a:defRPr/>
            </a:pPr>
            <a:r>
              <a:rPr lang="en-US" sz="2000" dirty="0"/>
              <a:t>Charitable Organization Collaborations</a:t>
            </a:r>
          </a:p>
          <a:p>
            <a:pPr eaLnBrk="1" hangingPunct="1">
              <a:defRPr/>
            </a:pPr>
            <a:r>
              <a:rPr lang="en-US" sz="2000" dirty="0"/>
              <a:t>Corporate Creations with Community</a:t>
            </a:r>
          </a:p>
          <a:p>
            <a:pPr eaLnBrk="1" hangingPunct="1">
              <a:defRPr/>
            </a:pPr>
            <a:r>
              <a:rPr lang="en-US" sz="2000" dirty="0"/>
              <a:t>Storefront Displays</a:t>
            </a:r>
          </a:p>
          <a:p>
            <a:pPr eaLnBrk="1" hangingPunct="1">
              <a:defRPr/>
            </a:pPr>
            <a:endParaRPr lang="en-US" sz="2200" dirty="0"/>
          </a:p>
        </p:txBody>
      </p:sp>
      <p:sp>
        <p:nvSpPr>
          <p:cNvPr id="25603" name="Title 1">
            <a:extLst>
              <a:ext uri="{FF2B5EF4-FFF2-40B4-BE49-F238E27FC236}">
                <a16:creationId xmlns:a16="http://schemas.microsoft.com/office/drawing/2014/main" id="{87928652-2123-4FFF-A3A1-769FEEDF1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0400" y="547688"/>
            <a:ext cx="6273800" cy="1146175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F4061"/>
                </a:solidFill>
                <a:latin typeface="Calibri" panose="020F0502020204030204" pitchFamily="34" charset="0"/>
              </a:rPr>
              <a:t>Festival of Lights</a:t>
            </a:r>
            <a:endParaRPr lang="en-US" altLang="en-US" b="1"/>
          </a:p>
        </p:txBody>
      </p:sp>
      <p:pic>
        <p:nvPicPr>
          <p:cNvPr id="25604" name="Content Placeholder 6">
            <a:extLst>
              <a:ext uri="{FF2B5EF4-FFF2-40B4-BE49-F238E27FC236}">
                <a16:creationId xmlns:a16="http://schemas.microsoft.com/office/drawing/2014/main" id="{F47F876C-1B75-4802-A577-1990496B97A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3500" y="0"/>
            <a:ext cx="4489450" cy="68961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ubtitle 1">
            <a:extLst>
              <a:ext uri="{FF2B5EF4-FFF2-40B4-BE49-F238E27FC236}">
                <a16:creationId xmlns:a16="http://schemas.microsoft.com/office/drawing/2014/main" id="{02A3FFF5-0DEC-4C92-9D9E-16F9597041A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44650" y="4329113"/>
            <a:ext cx="9144000" cy="1643062"/>
          </a:xfrm>
        </p:spPr>
        <p:txBody>
          <a:bodyPr/>
          <a:lstStyle/>
          <a:p>
            <a:pPr eaLnBrk="1" hangingPunct="1"/>
            <a:br>
              <a:rPr lang="en-US" altLang="en-US"/>
            </a:br>
            <a:br>
              <a:rPr lang="en-US" altLang="en-US"/>
            </a:br>
            <a:r>
              <a:rPr lang="en-US" altLang="en-US" sz="3600" i="1"/>
              <a:t>Let’s start a new tradition, together.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>
            <a:extLst>
              <a:ext uri="{FF2B5EF4-FFF2-40B4-BE49-F238E27FC236}">
                <a16:creationId xmlns:a16="http://schemas.microsoft.com/office/drawing/2014/main" id="{3CE1AB79-FEB9-4457-85C4-A53C910C2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330200"/>
            <a:ext cx="8805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F4061"/>
                </a:solidFill>
                <a:latin typeface="Calibri" panose="020F0502020204030204" pitchFamily="34" charset="0"/>
              </a:rPr>
              <a:t>Marketing Plan </a:t>
            </a:r>
            <a:r>
              <a:rPr lang="en-US" altLang="en-US" sz="4000" b="1">
                <a:solidFill>
                  <a:srgbClr val="00BBB4"/>
                </a:solidFill>
                <a:latin typeface="Calibri" panose="020F0502020204030204" pitchFamily="34" charset="0"/>
              </a:rPr>
              <a:t>Components</a:t>
            </a:r>
          </a:p>
        </p:txBody>
      </p:sp>
      <p:sp>
        <p:nvSpPr>
          <p:cNvPr id="27651" name="TextBox 2">
            <a:extLst>
              <a:ext uri="{FF2B5EF4-FFF2-40B4-BE49-F238E27FC236}">
                <a16:creationId xmlns:a16="http://schemas.microsoft.com/office/drawing/2014/main" id="{DC0E2F02-B254-4423-AAB7-6C7FC79B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1074738"/>
            <a:ext cx="1127125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>
                <a:latin typeface="Calibri" panose="020F0502020204030204" pitchFamily="34" charset="0"/>
              </a:rPr>
              <a:t>Evergreen Festival Website</a:t>
            </a:r>
            <a:r>
              <a:rPr lang="en-US" altLang="en-US" sz="2400" dirty="0">
                <a:solidFill>
                  <a:srgbClr val="00BBB4"/>
                </a:solidFill>
                <a:latin typeface="Calibri" panose="020F0502020204030204" pitchFamily="34" charset="0"/>
              </a:rPr>
              <a:t>  (evergreenfestns.com)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>
                <a:latin typeface="Calibri" panose="020F0502020204030204" pitchFamily="34" charset="0"/>
              </a:rPr>
              <a:t>Evergreen Festival Social Media Channels </a:t>
            </a:r>
            <a:r>
              <a:rPr lang="en-US" altLang="en-US" sz="2400" dirty="0">
                <a:solidFill>
                  <a:srgbClr val="00BBB4"/>
                </a:solidFill>
                <a:latin typeface="Calibri" panose="020F0502020204030204" pitchFamily="34" charset="0"/>
              </a:rPr>
              <a:t>(@evergreenfestns)</a:t>
            </a:r>
            <a:endParaRPr lang="en-US" altLang="en-US" sz="24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>
                <a:solidFill>
                  <a:srgbClr val="00BBB4"/>
                </a:solidFill>
                <a:latin typeface="Calibri" panose="020F0502020204030204" pitchFamily="34" charset="0"/>
              </a:rPr>
              <a:t>Partner</a:t>
            </a:r>
            <a:r>
              <a:rPr lang="en-US" altLang="en-US" sz="2400" dirty="0">
                <a:latin typeface="Calibri" panose="020F0502020204030204" pitchFamily="34" charset="0"/>
              </a:rPr>
              <a:t> Social Media Strategy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>
                <a:latin typeface="Calibri" panose="020F0502020204030204" pitchFamily="34" charset="0"/>
              </a:rPr>
              <a:t>PR Plan – press release, interviews, etc.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>
                <a:latin typeface="Calibri" panose="020F0502020204030204" pitchFamily="34" charset="0"/>
              </a:rPr>
              <a:t>Marketing Collateral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>
                <a:latin typeface="Calibri" panose="020F0502020204030204" pitchFamily="34" charset="0"/>
              </a:rPr>
              <a:t>Paid Marketing Campaign ~$100K in media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latin typeface="Calibri" panose="020F0502020204030204" pitchFamily="34" charset="0"/>
              </a:rPr>
              <a:t>Within the HRM and throughout the Maritimes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>
                <a:latin typeface="Calibri" panose="020F0502020204030204" pitchFamily="34" charset="0"/>
              </a:rPr>
              <a:t>Content Capture (photography, b-roll, etc.)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2A7B81-E3C6-479C-944B-251330512355}"/>
              </a:ext>
            </a:extLst>
          </p:cNvPr>
          <p:cNvSpPr txBox="1"/>
          <p:nvPr/>
        </p:nvSpPr>
        <p:spPr>
          <a:xfrm>
            <a:off x="8242300" y="6096000"/>
            <a:ext cx="422275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dirty="0"/>
              <a:t> </a:t>
            </a:r>
            <a:r>
              <a:rPr lang="en-US" sz="2000" b="1" dirty="0">
                <a:solidFill>
                  <a:srgbClr val="CF4061"/>
                </a:solidFill>
              </a:rPr>
              <a:t>FESTIVAL DATES: Nov 28 – Dec 21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515E4-0E7E-491E-B388-C37872EC1B35}"/>
              </a:ext>
            </a:extLst>
          </p:cNvPr>
          <p:cNvSpPr txBox="1"/>
          <p:nvPr/>
        </p:nvSpPr>
        <p:spPr>
          <a:xfrm>
            <a:off x="179388" y="2309813"/>
            <a:ext cx="3714750" cy="1784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dirty="0"/>
              <a:t> - </a:t>
            </a:r>
            <a:r>
              <a:rPr lang="en-US" sz="2000" dirty="0">
                <a:solidFill>
                  <a:srgbClr val="00BBB4"/>
                </a:solidFill>
              </a:rPr>
              <a:t>Website Landing Page </a:t>
            </a:r>
            <a:r>
              <a:rPr lang="en-US" sz="2000" dirty="0"/>
              <a:t>goes live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/>
              <a:t> - </a:t>
            </a:r>
            <a:r>
              <a:rPr lang="en-US" sz="2000" dirty="0">
                <a:solidFill>
                  <a:srgbClr val="00BBB4"/>
                </a:solidFill>
              </a:rPr>
              <a:t>Social Media </a:t>
            </a:r>
            <a:r>
              <a:rPr lang="en-US" sz="2000" dirty="0"/>
              <a:t>begins</a:t>
            </a:r>
          </a:p>
          <a:p>
            <a:pPr>
              <a:lnSpc>
                <a:spcPct val="150000"/>
              </a:lnSpc>
              <a:defRPr/>
            </a:pPr>
            <a:endParaRPr lang="en-US" sz="2000" dirty="0">
              <a:solidFill>
                <a:srgbClr val="00BBB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82874096-BCF1-4488-AAF2-72F8F8B036A4}"/>
              </a:ext>
            </a:extLst>
          </p:cNvPr>
          <p:cNvSpPr/>
          <p:nvPr/>
        </p:nvSpPr>
        <p:spPr>
          <a:xfrm>
            <a:off x="263525" y="1190625"/>
            <a:ext cx="3808413" cy="936625"/>
          </a:xfrm>
          <a:prstGeom prst="homePlate">
            <a:avLst/>
          </a:prstGeom>
          <a:solidFill>
            <a:srgbClr val="00BBB4"/>
          </a:solidFill>
          <a:ln>
            <a:solidFill>
              <a:srgbClr val="00B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TEASER</a:t>
            </a:r>
          </a:p>
          <a:p>
            <a:pPr algn="ctr">
              <a:defRPr/>
            </a:pPr>
            <a:r>
              <a:rPr lang="en-US" sz="1600" b="1" dirty="0"/>
              <a:t>Oct 21 – Nov 8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37A728E8-F01E-4C71-8A5D-129C49395A8F}"/>
              </a:ext>
            </a:extLst>
          </p:cNvPr>
          <p:cNvSpPr/>
          <p:nvPr/>
        </p:nvSpPr>
        <p:spPr>
          <a:xfrm>
            <a:off x="4281488" y="1190625"/>
            <a:ext cx="3808412" cy="936625"/>
          </a:xfrm>
          <a:prstGeom prst="homePlate">
            <a:avLst/>
          </a:prstGeom>
          <a:solidFill>
            <a:srgbClr val="00BBB4"/>
          </a:solidFill>
          <a:ln>
            <a:solidFill>
              <a:srgbClr val="00B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AWARENESS</a:t>
            </a:r>
          </a:p>
          <a:p>
            <a:pPr algn="ctr">
              <a:defRPr/>
            </a:pPr>
            <a:r>
              <a:rPr lang="en-US" sz="1600" b="1" dirty="0"/>
              <a:t>Nov 12 – Nov 22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2A16BDD6-3947-4B67-B0E4-1AE2601B8685}"/>
              </a:ext>
            </a:extLst>
          </p:cNvPr>
          <p:cNvSpPr/>
          <p:nvPr/>
        </p:nvSpPr>
        <p:spPr>
          <a:xfrm>
            <a:off x="8297863" y="1190625"/>
            <a:ext cx="3808412" cy="936625"/>
          </a:xfrm>
          <a:prstGeom prst="homePlate">
            <a:avLst/>
          </a:prstGeom>
          <a:solidFill>
            <a:srgbClr val="00BBB4"/>
          </a:solidFill>
          <a:ln>
            <a:solidFill>
              <a:srgbClr val="00B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ENGAGEMENT</a:t>
            </a:r>
          </a:p>
          <a:p>
            <a:pPr algn="ctr">
              <a:defRPr/>
            </a:pPr>
            <a:r>
              <a:rPr lang="en-US" sz="1600" b="1" dirty="0"/>
              <a:t>Nov 23 –Dec 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160D04-E566-41D1-8170-FC06C2F4E883}"/>
              </a:ext>
            </a:extLst>
          </p:cNvPr>
          <p:cNvSpPr txBox="1"/>
          <p:nvPr/>
        </p:nvSpPr>
        <p:spPr>
          <a:xfrm>
            <a:off x="7883525" y="244475"/>
            <a:ext cx="422275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dirty="0"/>
              <a:t> </a:t>
            </a:r>
            <a:r>
              <a:rPr lang="en-US" sz="2000" b="1" dirty="0">
                <a:solidFill>
                  <a:srgbClr val="CF4061"/>
                </a:solidFill>
              </a:rPr>
              <a:t>FESTIVAL DATES: Nov 28 – Dec 21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6E8A70-11FC-41C5-B3F1-2BF3589C1141}"/>
              </a:ext>
            </a:extLst>
          </p:cNvPr>
          <p:cNvSpPr txBox="1"/>
          <p:nvPr/>
        </p:nvSpPr>
        <p:spPr>
          <a:xfrm>
            <a:off x="4238625" y="2309813"/>
            <a:ext cx="3714750" cy="3262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dirty="0"/>
              <a:t> - </a:t>
            </a:r>
            <a:r>
              <a:rPr lang="en-US" sz="2000" dirty="0">
                <a:solidFill>
                  <a:srgbClr val="00BBB4"/>
                </a:solidFill>
              </a:rPr>
              <a:t>Website</a:t>
            </a:r>
            <a:r>
              <a:rPr lang="en-US" sz="2000" dirty="0"/>
              <a:t>: event info live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/>
              <a:t> - </a:t>
            </a:r>
            <a:r>
              <a:rPr lang="en-US" sz="2000" dirty="0">
                <a:solidFill>
                  <a:srgbClr val="00BBB4"/>
                </a:solidFill>
              </a:rPr>
              <a:t>Social Media</a:t>
            </a:r>
            <a:r>
              <a:rPr lang="en-US" sz="2000" dirty="0"/>
              <a:t> ramps up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/>
              <a:t> - </a:t>
            </a:r>
            <a:r>
              <a:rPr lang="en-US" sz="2000" dirty="0">
                <a:solidFill>
                  <a:srgbClr val="00BBB4"/>
                </a:solidFill>
              </a:rPr>
              <a:t>Partner Social Media</a:t>
            </a:r>
            <a:r>
              <a:rPr lang="en-US" sz="2000" dirty="0"/>
              <a:t> begins</a:t>
            </a:r>
          </a:p>
          <a:p>
            <a:pPr marL="169863" indent="-169863">
              <a:lnSpc>
                <a:spcPct val="15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BBB4"/>
                </a:solidFill>
              </a:rPr>
              <a:t>Paid Media</a:t>
            </a:r>
            <a:r>
              <a:rPr lang="en-US" sz="2000" dirty="0"/>
              <a:t> begins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endParaRPr lang="en-US" sz="2000" dirty="0"/>
          </a:p>
          <a:p>
            <a:pPr>
              <a:lnSpc>
                <a:spcPct val="150000"/>
              </a:lnSpc>
              <a:defRPr/>
            </a:pPr>
            <a:endParaRPr lang="en-US" sz="2000" dirty="0">
              <a:solidFill>
                <a:srgbClr val="00BBB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879C86-6174-4BEA-9D88-B252A597A0B1}"/>
              </a:ext>
            </a:extLst>
          </p:cNvPr>
          <p:cNvSpPr txBox="1"/>
          <p:nvPr/>
        </p:nvSpPr>
        <p:spPr>
          <a:xfrm>
            <a:off x="8221663" y="2376488"/>
            <a:ext cx="3714750" cy="471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33363" indent="-233363">
              <a:defRPr/>
            </a:pPr>
            <a:r>
              <a:rPr lang="en-US" sz="2000" dirty="0"/>
              <a:t> - Completed </a:t>
            </a:r>
            <a:r>
              <a:rPr lang="en-US" sz="2000" dirty="0">
                <a:solidFill>
                  <a:srgbClr val="00BBB4"/>
                </a:solidFill>
              </a:rPr>
              <a:t>Website</a:t>
            </a:r>
            <a:r>
              <a:rPr lang="en-US" sz="2000" dirty="0"/>
              <a:t>: </a:t>
            </a:r>
            <a:r>
              <a:rPr lang="en-US" sz="2000" i="1" dirty="0">
                <a:solidFill>
                  <a:srgbClr val="CF4061"/>
                </a:solidFill>
              </a:rPr>
              <a:t>Restaurant, Hotel, Retail info*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/>
              <a:t> - </a:t>
            </a:r>
            <a:r>
              <a:rPr lang="en-US" sz="2000" dirty="0">
                <a:solidFill>
                  <a:srgbClr val="00BBB4"/>
                </a:solidFill>
              </a:rPr>
              <a:t>Social Media </a:t>
            </a:r>
            <a:r>
              <a:rPr lang="en-US" sz="2000" dirty="0"/>
              <a:t>continues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/>
              <a:t> - </a:t>
            </a:r>
            <a:r>
              <a:rPr lang="en-US" sz="2000" dirty="0">
                <a:solidFill>
                  <a:srgbClr val="00BBB4"/>
                </a:solidFill>
              </a:rPr>
              <a:t>Partner Social Media </a:t>
            </a:r>
            <a:r>
              <a:rPr lang="en-US" sz="2000" dirty="0"/>
              <a:t>continues</a:t>
            </a:r>
          </a:p>
          <a:p>
            <a:pPr marL="169863" indent="-169863">
              <a:lnSpc>
                <a:spcPct val="15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BBB4"/>
                </a:solidFill>
              </a:rPr>
              <a:t>Paid Media </a:t>
            </a:r>
            <a:r>
              <a:rPr lang="en-US" sz="2000" dirty="0"/>
              <a:t>continues</a:t>
            </a:r>
          </a:p>
          <a:p>
            <a:pPr marL="169863" indent="-169863">
              <a:lnSpc>
                <a:spcPct val="15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BBB4"/>
                </a:solidFill>
              </a:rPr>
              <a:t>PR</a:t>
            </a:r>
            <a:r>
              <a:rPr lang="en-US" sz="2000" dirty="0"/>
              <a:t> begins</a:t>
            </a:r>
          </a:p>
          <a:p>
            <a:pPr marL="169863" indent="-169863">
              <a:lnSpc>
                <a:spcPct val="15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BBB4"/>
                </a:solidFill>
              </a:rPr>
              <a:t>Collateral</a:t>
            </a:r>
            <a:r>
              <a:rPr lang="en-US" sz="2000" dirty="0"/>
              <a:t> distributed</a:t>
            </a:r>
          </a:p>
          <a:p>
            <a:pPr marL="169863" indent="-169863">
              <a:lnSpc>
                <a:spcPct val="15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BBB4"/>
                </a:solidFill>
              </a:rPr>
              <a:t>Wayfinding Signage </a:t>
            </a:r>
            <a:r>
              <a:rPr lang="en-US" sz="2000" dirty="0"/>
              <a:t>goes up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endParaRPr lang="en-US" sz="2000" dirty="0"/>
          </a:p>
          <a:p>
            <a:pPr>
              <a:lnSpc>
                <a:spcPct val="150000"/>
              </a:lnSpc>
              <a:defRPr/>
            </a:pPr>
            <a:endParaRPr lang="en-US" sz="2000" dirty="0">
              <a:solidFill>
                <a:srgbClr val="00BBB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A5CDCA-9ED5-4D93-A382-CB7F3E386CBC}"/>
              </a:ext>
            </a:extLst>
          </p:cNvPr>
          <p:cNvSpPr txBox="1"/>
          <p:nvPr/>
        </p:nvSpPr>
        <p:spPr>
          <a:xfrm>
            <a:off x="8089900" y="6278372"/>
            <a:ext cx="4976812" cy="785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i="1" dirty="0"/>
              <a:t> </a:t>
            </a:r>
            <a:r>
              <a:rPr lang="en-US" i="1" dirty="0">
                <a:solidFill>
                  <a:srgbClr val="CF4061"/>
                </a:solidFill>
              </a:rPr>
              <a:t>*Info from restaurants &amp; hotels:  Nov 3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i="1" dirty="0"/>
          </a:p>
        </p:txBody>
      </p:sp>
      <p:sp>
        <p:nvSpPr>
          <p:cNvPr id="28682" name="TextBox 3">
            <a:extLst>
              <a:ext uri="{FF2B5EF4-FFF2-40B4-BE49-F238E27FC236}">
                <a16:creationId xmlns:a16="http://schemas.microsoft.com/office/drawing/2014/main" id="{965C980C-92B4-482D-BC3F-CC326B706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244475"/>
            <a:ext cx="7099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CF4061"/>
                </a:solidFill>
                <a:latin typeface="Calibri" panose="020F0502020204030204" pitchFamily="34" charset="0"/>
              </a:rPr>
              <a:t>Target </a:t>
            </a:r>
            <a:r>
              <a:rPr lang="en-US" altLang="en-US" sz="3600" b="1">
                <a:solidFill>
                  <a:srgbClr val="00BBB4"/>
                </a:solidFill>
                <a:latin typeface="Calibri" panose="020F0502020204030204" pitchFamily="34" charset="0"/>
              </a:rPr>
              <a:t>Key Dates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6">
            <a:extLst>
              <a:ext uri="{FF2B5EF4-FFF2-40B4-BE49-F238E27FC236}">
                <a16:creationId xmlns:a16="http://schemas.microsoft.com/office/drawing/2014/main" id="{A6C4804C-AFEA-42B4-A36B-CE94245C2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330200"/>
            <a:ext cx="11537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C30A36"/>
                </a:solidFill>
                <a:latin typeface="Calibri" panose="020F0502020204030204" pitchFamily="34" charset="0"/>
              </a:rPr>
              <a:t>Food and Beverage </a:t>
            </a:r>
            <a:r>
              <a:rPr lang="en-US" altLang="en-US" sz="3600" b="1">
                <a:solidFill>
                  <a:srgbClr val="00BBB4"/>
                </a:solidFill>
                <a:latin typeface="Calibri" panose="020F0502020204030204" pitchFamily="34" charset="0"/>
              </a:rPr>
              <a:t>Plan:</a:t>
            </a:r>
          </a:p>
        </p:txBody>
      </p:sp>
      <p:sp>
        <p:nvSpPr>
          <p:cNvPr id="29699" name="TextBox 5">
            <a:extLst>
              <a:ext uri="{FF2B5EF4-FFF2-40B4-BE49-F238E27FC236}">
                <a16:creationId xmlns:a16="http://schemas.microsoft.com/office/drawing/2014/main" id="{84AEB482-7AA7-4C13-BF83-31F957B7F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951" y="6073775"/>
            <a:ext cx="5770562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30A36"/>
                </a:solidFill>
                <a:latin typeface="Calibri" panose="020F0502020204030204" pitchFamily="34" charset="0"/>
              </a:rPr>
              <a:t>DEADLINE TO SUBMIT YOUR OFFER: </a:t>
            </a:r>
            <a:r>
              <a:rPr lang="en-US" altLang="en-US" sz="2400" b="1" dirty="0">
                <a:solidFill>
                  <a:srgbClr val="C30A36"/>
                </a:solidFill>
                <a:latin typeface="Calibri" panose="020F0502020204030204" pitchFamily="34" charset="0"/>
              </a:rPr>
              <a:t>NOV 3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3E330B-E23C-4278-86B6-B64091EFCDDE}"/>
              </a:ext>
            </a:extLst>
          </p:cNvPr>
          <p:cNvSpPr txBox="1"/>
          <p:nvPr/>
        </p:nvSpPr>
        <p:spPr>
          <a:xfrm>
            <a:off x="5418138" y="2760663"/>
            <a:ext cx="5770562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/>
              <a:t>Participation Requirement: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b="1" dirty="0"/>
              <a:t>Create a festival-inspired </a:t>
            </a:r>
            <a:r>
              <a:rPr lang="en-US" b="1" dirty="0">
                <a:solidFill>
                  <a:srgbClr val="C00000"/>
                </a:solidFill>
              </a:rPr>
              <a:t>beverage</a:t>
            </a:r>
            <a:r>
              <a:rPr lang="en-US" b="1" dirty="0">
                <a:solidFill>
                  <a:srgbClr val="C30A36"/>
                </a:solidFill>
              </a:rPr>
              <a:t> </a:t>
            </a:r>
            <a:r>
              <a:rPr lang="en-US" b="1" dirty="0"/>
              <a:t>and/or </a:t>
            </a:r>
            <a:r>
              <a:rPr lang="en-US" b="1" dirty="0">
                <a:solidFill>
                  <a:srgbClr val="C00000"/>
                </a:solidFill>
              </a:rPr>
              <a:t>soup.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Will be promoted as an </a:t>
            </a:r>
            <a:r>
              <a:rPr lang="en-US" b="1" dirty="0">
                <a:solidFill>
                  <a:srgbClr val="C00000"/>
                </a:solidFill>
              </a:rPr>
              <a:t>on-the-go</a:t>
            </a:r>
            <a:r>
              <a:rPr lang="en-US" dirty="0"/>
              <a:t> program to encourage movement around the festival (but dine-in is an option as well).</a:t>
            </a:r>
            <a:endParaRPr lang="en-US" dirty="0">
              <a:solidFill>
                <a:srgbClr val="C30A3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Be creative - give it a memorable name!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Send us a nice photo for the website/social media.</a:t>
            </a:r>
          </a:p>
        </p:txBody>
      </p:sp>
      <p:sp>
        <p:nvSpPr>
          <p:cNvPr id="29701" name="TextBox 16">
            <a:extLst>
              <a:ext uri="{FF2B5EF4-FFF2-40B4-BE49-F238E27FC236}">
                <a16:creationId xmlns:a16="http://schemas.microsoft.com/office/drawing/2014/main" id="{B711CF73-D754-4BFD-AFEB-A6E98385E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1271588"/>
            <a:ext cx="114442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>
                <a:latin typeface="Calibri" panose="020F0502020204030204" pitchFamily="34" charset="0"/>
              </a:rPr>
              <a:t>Introducing </a:t>
            </a:r>
            <a:r>
              <a:rPr lang="en-US" altLang="en-US" sz="2400" b="1" i="1">
                <a:solidFill>
                  <a:srgbClr val="00BBB4"/>
                </a:solidFill>
                <a:latin typeface="Calibri" panose="020F0502020204030204" pitchFamily="34" charset="0"/>
              </a:rPr>
              <a:t>Evergreen Soups &amp; Sips</a:t>
            </a:r>
            <a:r>
              <a:rPr lang="en-US" altLang="en-US" sz="2400" b="1" i="1">
                <a:latin typeface="Calibri" panose="020F0502020204030204" pitchFamily="34" charset="0"/>
              </a:rPr>
              <a:t>:  Warm up with yummy bevies and soups on-the-go as you savour the sights and sounds of the Evergreen Festival. </a:t>
            </a:r>
          </a:p>
        </p:txBody>
      </p:sp>
      <p:pic>
        <p:nvPicPr>
          <p:cNvPr id="29702" name="Picture 2">
            <a:extLst>
              <a:ext uri="{FF2B5EF4-FFF2-40B4-BE49-F238E27FC236}">
                <a16:creationId xmlns:a16="http://schemas.microsoft.com/office/drawing/2014/main" id="{751FB8A6-77A0-4789-8D37-A952BEB05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2112963"/>
            <a:ext cx="6059488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12B86C-182F-47A2-A28E-5D61E07A1238}"/>
              </a:ext>
            </a:extLst>
          </p:cNvPr>
          <p:cNvSpPr txBox="1"/>
          <p:nvPr/>
        </p:nvSpPr>
        <p:spPr>
          <a:xfrm>
            <a:off x="382588" y="3021013"/>
            <a:ext cx="4198937" cy="2660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347472">
              <a:defRPr/>
            </a:pPr>
            <a:r>
              <a:rPr lang="en-US" sz="2000" dirty="0" err="1">
                <a:cs typeface="Calibri" panose="020F0502020204030204" pitchFamily="34" charset="0"/>
              </a:rPr>
              <a:t>EverGREEN</a:t>
            </a:r>
            <a:r>
              <a:rPr lang="en-US" sz="2000" dirty="0">
                <a:cs typeface="Calibri" panose="020F0502020204030204" pitchFamily="34" charset="0"/>
              </a:rPr>
              <a:t> Goddess soup</a:t>
            </a:r>
          </a:p>
          <a:p>
            <a:pPr indent="-347472">
              <a:lnSpc>
                <a:spcPct val="150000"/>
              </a:lnSpc>
              <a:defRPr/>
            </a:pPr>
            <a:r>
              <a:rPr lang="en-US" sz="2000" dirty="0">
                <a:cs typeface="Calibri" panose="020F0502020204030204" pitchFamily="34" charset="0"/>
              </a:rPr>
              <a:t>Best </a:t>
            </a:r>
            <a:r>
              <a:rPr lang="en-US" sz="2000" dirty="0" err="1">
                <a:cs typeface="Calibri" panose="020F0502020204030204" pitchFamily="34" charset="0"/>
              </a:rPr>
              <a:t>EVERgreen</a:t>
            </a:r>
            <a:r>
              <a:rPr lang="en-US" sz="2000" dirty="0">
                <a:cs typeface="Calibri" panose="020F0502020204030204" pitchFamily="34" charset="0"/>
              </a:rPr>
              <a:t> Seafood Chowder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cs typeface="Calibri" panose="020F0502020204030204" pitchFamily="34" charset="0"/>
              </a:rPr>
              <a:t>“Hey Hot Stuff” Spicy Soup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cs typeface="Calibri" panose="020F0502020204030204" pitchFamily="34" charset="0"/>
              </a:rPr>
              <a:t>Blissful Butternut Squash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 err="1">
                <a:cs typeface="Calibri" panose="020F0502020204030204" pitchFamily="34" charset="0"/>
              </a:rPr>
              <a:t>Winterful</a:t>
            </a:r>
            <a:r>
              <a:rPr lang="en-US" sz="2000" dirty="0">
                <a:cs typeface="Calibri" panose="020F0502020204030204" pitchFamily="34" charset="0"/>
              </a:rPr>
              <a:t> White Bean Soup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cs typeface="Calibri" panose="020F0502020204030204" pitchFamily="34" charset="0"/>
              </a:rPr>
              <a:t>Fill Your Belly Beef &amp; Potato Soup</a:t>
            </a:r>
          </a:p>
        </p:txBody>
      </p:sp>
      <p:sp>
        <p:nvSpPr>
          <p:cNvPr id="20483" name="TextBox 2">
            <a:extLst>
              <a:ext uri="{FF2B5EF4-FFF2-40B4-BE49-F238E27FC236}">
                <a16:creationId xmlns:a16="http://schemas.microsoft.com/office/drawing/2014/main" id="{D5C7AEB3-FE0C-45F1-A9DC-4F91FF98D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38" y="1609725"/>
            <a:ext cx="4343400" cy="4968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2000" dirty="0">
                <a:latin typeface="+mn-lt"/>
              </a:rPr>
              <a:t>​HO </a:t>
            </a:r>
            <a:r>
              <a:rPr lang="en-US" altLang="en-US" sz="2000" dirty="0" err="1">
                <a:latin typeface="+mn-lt"/>
              </a:rPr>
              <a:t>HO</a:t>
            </a:r>
            <a:r>
              <a:rPr lang="en-US" altLang="en-US" sz="2000" dirty="0">
                <a:latin typeface="+mn-lt"/>
              </a:rPr>
              <a:t> Hot Chocolate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 err="1">
                <a:latin typeface="+mn-lt"/>
              </a:rPr>
              <a:t>EverGREEN</a:t>
            </a:r>
            <a:r>
              <a:rPr lang="en-US" altLang="en-US" sz="2000" dirty="0">
                <a:latin typeface="+mn-lt"/>
              </a:rPr>
              <a:t> Tea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>
                <a:latin typeface="+mn-lt"/>
              </a:rPr>
              <a:t>Hot </a:t>
            </a:r>
            <a:r>
              <a:rPr lang="en-US" altLang="en-US" sz="2000" dirty="0" err="1">
                <a:latin typeface="+mn-lt"/>
              </a:rPr>
              <a:t>THAWcolate</a:t>
            </a:r>
            <a:endParaRPr lang="en-US" altLang="en-US" sz="2000" dirty="0"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 err="1">
                <a:latin typeface="+mn-lt"/>
              </a:rPr>
              <a:t>Christmimosas</a:t>
            </a:r>
            <a:endParaRPr lang="en-US" altLang="en-US" sz="2000" dirty="0"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>
                <a:latin typeface="+mn-lt"/>
              </a:rPr>
              <a:t>East Coast Coffee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>
                <a:latin typeface="+mn-lt"/>
              </a:rPr>
              <a:t>Halifax </a:t>
            </a:r>
            <a:r>
              <a:rPr lang="en-US" altLang="en-US" sz="2000" dirty="0" err="1">
                <a:latin typeface="+mn-lt"/>
              </a:rPr>
              <a:t>Fogilicious</a:t>
            </a:r>
            <a:r>
              <a:rPr lang="en-US" altLang="en-US" sz="2000" dirty="0">
                <a:latin typeface="+mn-lt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>
                <a:latin typeface="+mn-lt"/>
              </a:rPr>
              <a:t>Evergreen Eggnog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>
                <a:latin typeface="+mn-lt"/>
              </a:rPr>
              <a:t>Polar Punch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>
                <a:latin typeface="+mn-lt"/>
              </a:rPr>
              <a:t>Mulled Cider with a Twist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>
                <a:latin typeface="+mn-lt"/>
              </a:rPr>
              <a:t>Ice Rink 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>
                <a:latin typeface="+mn-lt"/>
              </a:rPr>
              <a:t>Festive Fruit Punch</a:t>
            </a:r>
          </a:p>
        </p:txBody>
      </p:sp>
      <p:pic>
        <p:nvPicPr>
          <p:cNvPr id="5" name="Picture 2" descr="Bay Area ice rinks and gourmet hot chocolate go hand in hand">
            <a:extLst>
              <a:ext uri="{FF2B5EF4-FFF2-40B4-BE49-F238E27FC236}">
                <a16:creationId xmlns:a16="http://schemas.microsoft.com/office/drawing/2014/main" id="{9B2741F9-4FF8-45AE-B11B-FE44C8E60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47532" y="2775839"/>
            <a:ext cx="3555832" cy="28159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4" descr="Budapest's best soups to go">
            <a:extLst>
              <a:ext uri="{FF2B5EF4-FFF2-40B4-BE49-F238E27FC236}">
                <a16:creationId xmlns:a16="http://schemas.microsoft.com/office/drawing/2014/main" id="{C97CCCBE-7DA0-424A-8883-1A39435AE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" y="954088"/>
            <a:ext cx="5530850" cy="182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50" name="TextBox 8">
            <a:extLst>
              <a:ext uri="{FF2B5EF4-FFF2-40B4-BE49-F238E27FC236}">
                <a16:creationId xmlns:a16="http://schemas.microsoft.com/office/drawing/2014/main" id="{7C223D24-ACD7-4F0B-BA12-A59AA4D3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" y="95250"/>
            <a:ext cx="5530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DB6"/>
                </a:solidFill>
                <a:latin typeface="Calibri" panose="020F0502020204030204" pitchFamily="34" charset="0"/>
              </a:rPr>
              <a:t>What’s in a Name?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4" descr="A picture containing cup, food, person, glass&#10;&#10;Description automatically generated">
            <a:extLst>
              <a:ext uri="{FF2B5EF4-FFF2-40B4-BE49-F238E27FC236}">
                <a16:creationId xmlns:a16="http://schemas.microsoft.com/office/drawing/2014/main" id="{9A2786AF-4376-4EFF-AFDA-16686F5D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4490"/>
          <a:stretch>
            <a:fillRect/>
          </a:stretch>
        </p:blipFill>
        <p:spPr bwMode="auto">
          <a:xfrm>
            <a:off x="8345488" y="2270125"/>
            <a:ext cx="3455987" cy="443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1" name="TextBox 6">
            <a:extLst>
              <a:ext uri="{FF2B5EF4-FFF2-40B4-BE49-F238E27FC236}">
                <a16:creationId xmlns:a16="http://schemas.microsoft.com/office/drawing/2014/main" id="{3CE8E81C-6E41-4963-B65C-BD40AF928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330200"/>
            <a:ext cx="11537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C30A36"/>
                </a:solidFill>
                <a:latin typeface="Calibri" panose="020F0502020204030204" pitchFamily="34" charset="0"/>
              </a:rPr>
              <a:t>Create an </a:t>
            </a:r>
            <a:r>
              <a:rPr lang="en-US" altLang="en-US" sz="3600" b="1">
                <a:solidFill>
                  <a:srgbClr val="00BBB4"/>
                </a:solidFill>
                <a:latin typeface="Calibri" panose="020F0502020204030204" pitchFamily="34" charset="0"/>
              </a:rPr>
              <a:t>EXPERIENCE!</a:t>
            </a:r>
            <a:r>
              <a:rPr lang="en-US" altLang="en-US" sz="3600" b="1">
                <a:solidFill>
                  <a:srgbClr val="C30A36"/>
                </a:solidFill>
                <a:latin typeface="Calibri" panose="020F0502020204030204" pitchFamily="34" charset="0"/>
              </a:rPr>
              <a:t> </a:t>
            </a:r>
            <a:endParaRPr lang="en-US" altLang="en-US" sz="3600" b="1">
              <a:solidFill>
                <a:srgbClr val="00BBB4"/>
              </a:solidFill>
              <a:latin typeface="Calibri" panose="020F0502020204030204" pitchFamily="34" charset="0"/>
            </a:endParaRPr>
          </a:p>
        </p:txBody>
      </p:sp>
      <p:sp>
        <p:nvSpPr>
          <p:cNvPr id="32772" name="TextBox 1">
            <a:extLst>
              <a:ext uri="{FF2B5EF4-FFF2-40B4-BE49-F238E27FC236}">
                <a16:creationId xmlns:a16="http://schemas.microsoft.com/office/drawing/2014/main" id="{CD04916C-5800-410E-9BF9-19FB68C40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570038"/>
            <a:ext cx="6634163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LIGHTS! LIGHTS! LIGHTS!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Create warmth (literally and figurately!)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Decorate your patio (if you have one)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Play festive music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Put up Evergreen Collateral in your windows</a:t>
            </a:r>
          </a:p>
        </p:txBody>
      </p:sp>
      <p:pic>
        <p:nvPicPr>
          <p:cNvPr id="32773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0A70ECC7-AD51-4906-B56E-A0746138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3" y="-30163"/>
            <a:ext cx="1554162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3FFB3044-E736-49C2-A106-A4993E921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25" y="0"/>
            <a:ext cx="11112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4" descr="A picture containing outdoor, person, cellphone, person&#10;&#10;Description automatically generated">
            <a:extLst>
              <a:ext uri="{FF2B5EF4-FFF2-40B4-BE49-F238E27FC236}">
                <a16:creationId xmlns:a16="http://schemas.microsoft.com/office/drawing/2014/main" id="{CCDAC1C1-469D-4621-8D60-D2C11785D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37325" y="1689100"/>
            <a:ext cx="3641725" cy="2427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6">
            <a:extLst>
              <a:ext uri="{FF2B5EF4-FFF2-40B4-BE49-F238E27FC236}">
                <a16:creationId xmlns:a16="http://schemas.microsoft.com/office/drawing/2014/main" id="{D19315BC-F8A8-4759-A2CB-A74D08FF8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330200"/>
            <a:ext cx="7099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CF4061"/>
                </a:solidFill>
                <a:latin typeface="Calibri" panose="020F0502020204030204" pitchFamily="34" charset="0"/>
              </a:rPr>
              <a:t>Hotel </a:t>
            </a:r>
            <a:r>
              <a:rPr lang="en-US" altLang="en-US" sz="3600" b="1">
                <a:solidFill>
                  <a:srgbClr val="00BBB4"/>
                </a:solidFill>
                <a:latin typeface="Calibri" panose="020F0502020204030204" pitchFamily="34" charset="0"/>
              </a:rPr>
              <a:t>Packages</a:t>
            </a:r>
          </a:p>
        </p:txBody>
      </p:sp>
      <p:sp>
        <p:nvSpPr>
          <p:cNvPr id="34819" name="TextBox 3">
            <a:extLst>
              <a:ext uri="{FF2B5EF4-FFF2-40B4-BE49-F238E27FC236}">
                <a16:creationId xmlns:a16="http://schemas.microsoft.com/office/drawing/2014/main" id="{45335182-22EB-4D69-8EB4-73643AB54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1328738"/>
            <a:ext cx="114522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>
                <a:latin typeface="Calibri" panose="020F0502020204030204" pitchFamily="34" charset="0"/>
              </a:rPr>
              <a:t>Savour all that </a:t>
            </a:r>
            <a:r>
              <a:rPr lang="en-US" altLang="en-US" sz="2400" b="1" i="1">
                <a:solidFill>
                  <a:srgbClr val="00BBB4"/>
                </a:solidFill>
                <a:latin typeface="Calibri" panose="020F0502020204030204" pitchFamily="34" charset="0"/>
              </a:rPr>
              <a:t>Evergreen Festival </a:t>
            </a:r>
            <a:r>
              <a:rPr lang="en-US" altLang="en-US" sz="2400" b="1" i="1">
                <a:latin typeface="Calibri" panose="020F0502020204030204" pitchFamily="34" charset="0"/>
              </a:rPr>
              <a:t>has to offer by staying a single night or the entire week-end with one of these festive hotel offers!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B68E7E-668F-4632-B688-D39AF05256F8}"/>
              </a:ext>
            </a:extLst>
          </p:cNvPr>
          <p:cNvSpPr txBox="1"/>
          <p:nvPr/>
        </p:nvSpPr>
        <p:spPr>
          <a:xfrm>
            <a:off x="5540375" y="2808288"/>
            <a:ext cx="6561138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/>
              <a:t>Participation Requirement: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Create a festive hotel package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Create an offer with your onsite restaurant OR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Partner with a restaurant or provide a gift card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Offer gift with stay (Festive local package)</a:t>
            </a:r>
          </a:p>
        </p:txBody>
      </p:sp>
      <p:pic>
        <p:nvPicPr>
          <p:cNvPr id="34821" name="Picture 2">
            <a:extLst>
              <a:ext uri="{FF2B5EF4-FFF2-40B4-BE49-F238E27FC236}">
                <a16:creationId xmlns:a16="http://schemas.microsoft.com/office/drawing/2014/main" id="{93E44D32-BCEE-4E32-9E3A-7017862E5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1939925"/>
            <a:ext cx="57165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1">
            <a:extLst>
              <a:ext uri="{FF2B5EF4-FFF2-40B4-BE49-F238E27FC236}">
                <a16:creationId xmlns:a16="http://schemas.microsoft.com/office/drawing/2014/main" id="{29BAD366-E67F-462F-9ED2-E23DCBA54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675" y="5980113"/>
            <a:ext cx="63198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30A36"/>
                </a:solidFill>
                <a:latin typeface="Calibri" panose="020F0502020204030204" pitchFamily="34" charset="0"/>
              </a:rPr>
              <a:t>DEADLINE TO SUBMIT YOUR OFFER:   </a:t>
            </a:r>
            <a:r>
              <a:rPr lang="en-US" altLang="en-US" sz="2400" b="1">
                <a:solidFill>
                  <a:srgbClr val="C30A36"/>
                </a:solidFill>
                <a:latin typeface="Calibri" panose="020F0502020204030204" pitchFamily="34" charset="0"/>
              </a:rPr>
              <a:t>NOV 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6">
            <a:extLst>
              <a:ext uri="{FF2B5EF4-FFF2-40B4-BE49-F238E27FC236}">
                <a16:creationId xmlns:a16="http://schemas.microsoft.com/office/drawing/2014/main" id="{9597E555-95E9-4C09-AC9E-7D92D3628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330200"/>
            <a:ext cx="7099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CF4061"/>
                </a:solidFill>
                <a:latin typeface="Calibri" panose="020F0502020204030204" pitchFamily="34" charset="0"/>
              </a:rPr>
              <a:t>Retail </a:t>
            </a:r>
            <a:r>
              <a:rPr lang="en-US" altLang="en-US" sz="3600" b="1">
                <a:solidFill>
                  <a:srgbClr val="00BBB4"/>
                </a:solidFill>
                <a:latin typeface="Calibri" panose="020F0502020204030204" pitchFamily="34" charset="0"/>
              </a:rPr>
              <a:t>Involvement</a:t>
            </a: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2DD11110-D0F3-4AB7-AF4F-6537E62C6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69850"/>
            <a:ext cx="3640137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1">
            <a:extLst>
              <a:ext uri="{FF2B5EF4-FFF2-40B4-BE49-F238E27FC236}">
                <a16:creationId xmlns:a16="http://schemas.microsoft.com/office/drawing/2014/main" id="{0741F232-3922-45AA-BD5B-691D77A15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1346200"/>
            <a:ext cx="809148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>
                <a:latin typeface="Calibri" panose="020F0502020204030204" pitchFamily="34" charset="0"/>
              </a:rPr>
              <a:t>The Evergreen Festival’s key tie to retail will be in support of </a:t>
            </a:r>
            <a:r>
              <a:rPr lang="en-US" altLang="en-US" sz="2400" b="1" i="1">
                <a:solidFill>
                  <a:srgbClr val="00BDB6"/>
                </a:solidFill>
                <a:latin typeface="Calibri" panose="020F0502020204030204" pitchFamily="34" charset="0"/>
              </a:rPr>
              <a:t>Shopping Under the Stars</a:t>
            </a:r>
            <a:r>
              <a:rPr lang="en-US" altLang="en-US" sz="2400" b="1" i="1">
                <a:latin typeface="Calibri" panose="020F0502020204030204" pitchFamily="34" charset="0"/>
              </a:rPr>
              <a:t> on Dec 4</a:t>
            </a:r>
            <a:r>
              <a:rPr lang="en-US" altLang="en-US" sz="2400" b="1" i="1" baseline="30000">
                <a:latin typeface="Calibri" panose="020F0502020204030204" pitchFamily="34" charset="0"/>
              </a:rPr>
              <a:t>th</a:t>
            </a:r>
            <a:r>
              <a:rPr lang="en-US" altLang="en-US" sz="2400" b="1" i="1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b="1" i="1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>
                <a:latin typeface="Calibri" panose="020F0502020204030204" pitchFamily="34" charset="0"/>
              </a:rPr>
              <a:t> </a:t>
            </a:r>
            <a:r>
              <a:rPr lang="en-US" altLang="en-US" sz="2000" b="1">
                <a:latin typeface="Calibri" panose="020F0502020204030204" pitchFamily="34" charset="0"/>
              </a:rPr>
              <a:t>For more info on how to get involved, reach out to: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Scott MacKendrick</a:t>
            </a:r>
            <a:r>
              <a:rPr lang="en-US" altLang="en-US" sz="2000">
                <a:latin typeface="Calibri" panose="020F0502020204030204" pitchFamily="34" charset="0"/>
              </a:rPr>
              <a:t>, </a:t>
            </a:r>
            <a:r>
              <a:rPr lang="en-US" altLang="en-US" sz="2000" i="1">
                <a:latin typeface="Calibri" panose="020F0502020204030204" pitchFamily="34" charset="0"/>
              </a:rPr>
              <a:t>Spring Garden Area Association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→ </a:t>
            </a:r>
            <a:r>
              <a:rPr lang="en-US" altLang="en-US" sz="2000">
                <a:solidFill>
                  <a:srgbClr val="00BDB6"/>
                </a:solidFill>
                <a:latin typeface="Calibri" panose="020F0502020204030204" pitchFamily="34" charset="0"/>
              </a:rPr>
              <a:t>scott@springgardenarea.com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Allana MacDonald Mills</a:t>
            </a:r>
            <a:r>
              <a:rPr lang="en-US" altLang="en-US" sz="2000">
                <a:latin typeface="Calibri" panose="020F0502020204030204" pitchFamily="34" charset="0"/>
              </a:rPr>
              <a:t>, </a:t>
            </a:r>
            <a:r>
              <a:rPr lang="en-US" altLang="en-US" sz="2000" i="1">
                <a:latin typeface="Calibri" panose="020F0502020204030204" pitchFamily="34" charset="0"/>
              </a:rPr>
              <a:t>Downtown Halifax Business Commission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→ </a:t>
            </a:r>
            <a:r>
              <a:rPr lang="en-US" altLang="en-US" sz="2000">
                <a:solidFill>
                  <a:srgbClr val="00BDB6"/>
                </a:solidFill>
                <a:latin typeface="Calibri" panose="020F0502020204030204" pitchFamily="34" charset="0"/>
              </a:rPr>
              <a:t>allana@downtownhalifax.ca</a:t>
            </a:r>
            <a:endParaRPr lang="en-US" altLang="en-US" sz="2000"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2C5199-2515-4049-8746-40670D6059BA}"/>
              </a:ext>
            </a:extLst>
          </p:cNvPr>
          <p:cNvSpPr txBox="1"/>
          <p:nvPr/>
        </p:nvSpPr>
        <p:spPr>
          <a:xfrm>
            <a:off x="3213100" y="4516438"/>
            <a:ext cx="8450263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BDB6"/>
                </a:solidFill>
              </a:rPr>
              <a:t>Additional ways you can get involved: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Make your store/storefront festive!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Engage with the Festival’s social channels  </a:t>
            </a:r>
            <a:r>
              <a:rPr lang="en-US" sz="2000" b="1" dirty="0">
                <a:solidFill>
                  <a:srgbClr val="00BDB6"/>
                </a:solidFill>
              </a:rPr>
              <a:t>@EvergreenFestNS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Let us (and shoppers!) know if you have extended hours or special promos by using the hashtag </a:t>
            </a:r>
            <a:r>
              <a:rPr lang="en-US" sz="2000" b="1" dirty="0">
                <a:solidFill>
                  <a:srgbClr val="00BDB6"/>
                </a:solidFill>
              </a:rPr>
              <a:t>#OpenforEvergreen</a:t>
            </a:r>
            <a:endParaRPr lang="en-US" sz="2000" b="1" i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6">
            <a:extLst>
              <a:ext uri="{FF2B5EF4-FFF2-40B4-BE49-F238E27FC236}">
                <a16:creationId xmlns:a16="http://schemas.microsoft.com/office/drawing/2014/main" id="{18F00760-6F8B-4EB3-9A37-3034DF331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330200"/>
            <a:ext cx="7099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CF4061"/>
                </a:solidFill>
                <a:latin typeface="Calibri" panose="020F0502020204030204" pitchFamily="34" charset="0"/>
              </a:rPr>
              <a:t>Why </a:t>
            </a:r>
            <a:r>
              <a:rPr lang="en-US" altLang="en-US" sz="3600" b="1">
                <a:solidFill>
                  <a:srgbClr val="00BBB4"/>
                </a:solidFill>
                <a:latin typeface="Calibri" panose="020F0502020204030204" pitchFamily="34" charset="0"/>
              </a:rPr>
              <a:t>Support Evergreen?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64D7F5-8CE5-4EC2-8050-2C36E646509B}"/>
              </a:ext>
            </a:extLst>
          </p:cNvPr>
          <p:cNvSpPr txBox="1"/>
          <p:nvPr/>
        </p:nvSpPr>
        <p:spPr>
          <a:xfrm>
            <a:off x="446088" y="1520825"/>
            <a:ext cx="11299825" cy="3816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Encourage </a:t>
            </a:r>
            <a:r>
              <a:rPr lang="en-US" sz="2200" dirty="0">
                <a:solidFill>
                  <a:srgbClr val="00BDB6"/>
                </a:solidFill>
                <a:latin typeface="+mn-lt"/>
                <a:ea typeface="Times New Roman" panose="02020603050405020304" pitchFamily="18" charset="0"/>
              </a:rPr>
              <a:t>safe movement 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along the Waterfront and downtown core</a:t>
            </a:r>
            <a:b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Join your community in </a:t>
            </a:r>
            <a:r>
              <a:rPr lang="en-US" sz="2200" dirty="0">
                <a:solidFill>
                  <a:srgbClr val="00BDB6"/>
                </a:solidFill>
                <a:latin typeface="+mn-lt"/>
                <a:ea typeface="Times New Roman" panose="02020603050405020304" pitchFamily="18" charset="0"/>
              </a:rPr>
              <a:t>supporting and celebrating our local economy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, culture, and one another</a:t>
            </a:r>
            <a:b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Increase </a:t>
            </a:r>
            <a:r>
              <a:rPr lang="en-US" sz="2200" dirty="0">
                <a:solidFill>
                  <a:srgbClr val="00BDB6"/>
                </a:solidFill>
                <a:latin typeface="+mn-lt"/>
                <a:ea typeface="Times New Roman" panose="02020603050405020304" pitchFamily="18" charset="0"/>
              </a:rPr>
              <a:t>visibility for your business 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during the holiday shopping season</a:t>
            </a:r>
            <a:b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en-US" sz="2200" dirty="0">
                <a:solidFill>
                  <a:srgbClr val="00BDB6"/>
                </a:solidFill>
                <a:latin typeface="+mn-lt"/>
                <a:ea typeface="Times New Roman" panose="02020603050405020304" pitchFamily="18" charset="0"/>
              </a:rPr>
              <a:t>Incremental sales 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for existing and pop-up businesses and operators</a:t>
            </a:r>
            <a:b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Your support helps build a case to make this an </a:t>
            </a:r>
            <a:r>
              <a:rPr lang="en-US" sz="2200" dirty="0">
                <a:solidFill>
                  <a:srgbClr val="00BDB6"/>
                </a:solidFill>
                <a:latin typeface="+mn-lt"/>
                <a:ea typeface="Times New Roman" panose="02020603050405020304" pitchFamily="18" charset="0"/>
              </a:rPr>
              <a:t>annual event</a:t>
            </a:r>
            <a:b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Be a part of </a:t>
            </a:r>
            <a:r>
              <a:rPr lang="en-US" sz="2200" dirty="0">
                <a:solidFill>
                  <a:srgbClr val="00BDB6"/>
                </a:solidFill>
                <a:latin typeface="+mn-lt"/>
                <a:ea typeface="Times New Roman" panose="02020603050405020304" pitchFamily="18" charset="0"/>
              </a:rPr>
              <a:t>making the city feel alive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!</a:t>
            </a:r>
            <a:endParaRPr lang="en-US" sz="2200" dirty="0"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ontent Placeholder 2">
            <a:extLst>
              <a:ext uri="{FF2B5EF4-FFF2-40B4-BE49-F238E27FC236}">
                <a16:creationId xmlns:a16="http://schemas.microsoft.com/office/drawing/2014/main" id="{037AD075-29C6-4645-9FFE-80201E21E7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938338"/>
            <a:ext cx="9301163" cy="408781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Thank-you for coming today!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Your cameras are off and you will be muted throughout this presentation.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If you have a question, please submit it in the Q&amp;A box (which you can do throughout the presentation).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We will answer as many questions as we can at the end of the presentation.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We will house questions in an FAQ section on the Evergreen Festival business info page (you will receive the link after this presentation).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n-CA" sz="2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eaLnBrk="1" hangingPunct="1">
              <a:defRPr/>
            </a:pPr>
            <a:endParaRPr lang="en-US" altLang="en-US" b="1" dirty="0"/>
          </a:p>
        </p:txBody>
      </p:sp>
      <p:sp>
        <p:nvSpPr>
          <p:cNvPr id="17411" name="Title 1">
            <a:extLst>
              <a:ext uri="{FF2B5EF4-FFF2-40B4-BE49-F238E27FC236}">
                <a16:creationId xmlns:a16="http://schemas.microsoft.com/office/drawing/2014/main" id="{6C2123F6-C8D0-42A6-92E2-7ACF8DF3D3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44513"/>
            <a:ext cx="10515600" cy="1146175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CF4061"/>
                </a:solidFill>
                <a:latin typeface="Calibri" panose="020F0502020204030204" pitchFamily="34" charset="0"/>
              </a:rPr>
              <a:t>Housekeeping</a:t>
            </a:r>
            <a:endParaRPr lang="en-US" altLang="en-US" sz="3200" b="1" i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ontent Placeholder 2">
            <a:extLst>
              <a:ext uri="{FF2B5EF4-FFF2-40B4-BE49-F238E27FC236}">
                <a16:creationId xmlns:a16="http://schemas.microsoft.com/office/drawing/2014/main" id="{9E4D2397-9974-4D8B-B1DB-476D1D41CF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8338" y="1722438"/>
            <a:ext cx="10515600" cy="4068762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CA" altLang="en-US" sz="2800" dirty="0"/>
              <a:t>Expect and email following this meeting with:</a:t>
            </a:r>
          </a:p>
          <a:p>
            <a:pPr lvl="1" eaLnBrk="1" hangingPunct="1">
              <a:defRPr/>
            </a:pPr>
            <a:r>
              <a:rPr lang="en-CA" altLang="en-US" sz="2400" dirty="0"/>
              <a:t> Copy of presentation</a:t>
            </a:r>
          </a:p>
          <a:p>
            <a:pPr lvl="1" eaLnBrk="1" hangingPunct="1">
              <a:defRPr/>
            </a:pPr>
            <a:r>
              <a:rPr lang="en-CA" altLang="en-US" sz="2400" dirty="0"/>
              <a:t> Link to Evergreen Festival Info Page</a:t>
            </a:r>
          </a:p>
          <a:p>
            <a:pPr lvl="1" eaLnBrk="1" hangingPunct="1">
              <a:defRPr/>
            </a:pPr>
            <a:r>
              <a:rPr lang="en-CA" altLang="en-US" sz="2400" dirty="0"/>
              <a:t> Ability to register (restaurant, hotel) – </a:t>
            </a:r>
            <a:r>
              <a:rPr lang="en-CA" altLang="en-US" sz="2400" b="1" dirty="0">
                <a:solidFill>
                  <a:srgbClr val="C00000"/>
                </a:solidFill>
              </a:rPr>
              <a:t>DEADLINE NOV 3!</a:t>
            </a:r>
            <a:endParaRPr lang="en-CA" altLang="en-US" sz="2400" b="1" dirty="0">
              <a:solidFill>
                <a:srgbClr val="C00000"/>
              </a:solidFill>
              <a:cs typeface="Calibri Light"/>
            </a:endParaRPr>
          </a:p>
          <a:p>
            <a:pPr lvl="1" eaLnBrk="1" hangingPunct="1">
              <a:defRPr/>
            </a:pPr>
            <a:endParaRPr lang="en-CA" altLang="en-US" sz="1700" b="1" dirty="0"/>
          </a:p>
          <a:p>
            <a:pPr eaLnBrk="1" hangingPunct="1">
              <a:defRPr/>
            </a:pPr>
            <a:r>
              <a:rPr lang="en-US" altLang="en-US" sz="2800" dirty="0"/>
              <a:t>Expect ongoing communications and updates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sz="2800" dirty="0"/>
          </a:p>
          <a:p>
            <a:pPr eaLnBrk="1" hangingPunct="1">
              <a:defRPr/>
            </a:pPr>
            <a:r>
              <a:rPr lang="en-US" altLang="en-US" sz="2800" dirty="0"/>
              <a:t>Follow the Evergreen Festival social media channels.</a:t>
            </a:r>
            <a:r>
              <a:rPr lang="en-US" altLang="en-US" sz="2800" dirty="0">
                <a:solidFill>
                  <a:srgbClr val="00BBB4"/>
                </a:solidFill>
                <a:latin typeface="Calibri" panose="020F0502020204030204" pitchFamily="34" charset="0"/>
              </a:rPr>
              <a:t> (@evergreenfestns)</a:t>
            </a:r>
            <a:endParaRPr lang="en-US" altLang="en-US" sz="2800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sz="2800" dirty="0"/>
          </a:p>
          <a:p>
            <a:pPr eaLnBrk="1" hangingPunct="1">
              <a:defRPr/>
            </a:pPr>
            <a:r>
              <a:rPr lang="en-US" altLang="en-US" sz="2800" dirty="0"/>
              <a:t>Please support the festival via your inclusion and your social channels. </a:t>
            </a:r>
          </a:p>
          <a:p>
            <a:pPr eaLnBrk="1" hangingPunct="1">
              <a:defRPr/>
            </a:pPr>
            <a:endParaRPr lang="en-US" altLang="en-US" sz="2800" dirty="0"/>
          </a:p>
          <a:p>
            <a:pPr eaLnBrk="1" hangingPunct="1">
              <a:defRPr/>
            </a:pPr>
            <a:r>
              <a:rPr lang="en-US" altLang="en-US" sz="2800" dirty="0"/>
              <a:t>Encourage your </a:t>
            </a:r>
            <a:r>
              <a:rPr lang="en-US" altLang="en-US" sz="2800" dirty="0" err="1"/>
              <a:t>neighbour</a:t>
            </a:r>
            <a:r>
              <a:rPr lang="en-US" altLang="en-US" sz="2800" dirty="0"/>
              <a:t> to participate and be creative!</a:t>
            </a:r>
          </a:p>
        </p:txBody>
      </p:sp>
      <p:sp>
        <p:nvSpPr>
          <p:cNvPr id="37891" name="Title 1">
            <a:extLst>
              <a:ext uri="{FF2B5EF4-FFF2-40B4-BE49-F238E27FC236}">
                <a16:creationId xmlns:a16="http://schemas.microsoft.com/office/drawing/2014/main" id="{D18415CC-A308-47BC-A553-EA3BBEBE56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8338" y="347663"/>
            <a:ext cx="10515600" cy="1146175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CF4061"/>
                </a:solidFill>
                <a:latin typeface="Calibri" panose="020F0502020204030204" pitchFamily="34" charset="0"/>
              </a:rPr>
              <a:t>Now what?</a:t>
            </a:r>
            <a:endParaRPr lang="en-US" altLang="en-US" sz="3200" b="1" i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ubtitle 1">
            <a:extLst>
              <a:ext uri="{FF2B5EF4-FFF2-40B4-BE49-F238E27FC236}">
                <a16:creationId xmlns:a16="http://schemas.microsoft.com/office/drawing/2014/main" id="{28D25ADB-74FF-48DC-91C6-8C4DCF287E7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44650" y="4329113"/>
            <a:ext cx="9144000" cy="1643062"/>
          </a:xfrm>
        </p:spPr>
        <p:txBody>
          <a:bodyPr/>
          <a:lstStyle/>
          <a:p>
            <a:pPr eaLnBrk="1" hangingPunct="1"/>
            <a:br>
              <a:rPr lang="en-US" altLang="en-US"/>
            </a:br>
            <a:br>
              <a:rPr lang="en-US" altLang="en-US"/>
            </a:br>
            <a:r>
              <a:rPr lang="en-US" altLang="en-US" sz="3600" i="1"/>
              <a:t>Let’s start a new tradition, together.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ubtitle 1">
            <a:extLst>
              <a:ext uri="{FF2B5EF4-FFF2-40B4-BE49-F238E27FC236}">
                <a16:creationId xmlns:a16="http://schemas.microsoft.com/office/drawing/2014/main" id="{8F74F2BD-CFAB-4E30-8662-3F3E5F18F48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44650" y="4329113"/>
            <a:ext cx="9144000" cy="1643062"/>
          </a:xfrm>
        </p:spPr>
        <p:txBody>
          <a:bodyPr/>
          <a:lstStyle/>
          <a:p>
            <a:pPr eaLnBrk="1" hangingPunct="1"/>
            <a:br>
              <a:rPr lang="en-US" altLang="en-US"/>
            </a:br>
            <a:br>
              <a:rPr lang="en-US" altLang="en-US"/>
            </a:br>
            <a:r>
              <a:rPr lang="en-US" altLang="en-US"/>
              <a:t>November 28 – December 21, 2020</a:t>
            </a:r>
            <a:br>
              <a:rPr lang="en-US" altLang="en-US"/>
            </a:br>
            <a:r>
              <a:rPr lang="en-US" altLang="en-US"/>
              <a:t>Halifax, Nova Scotia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3C7B12ED-616F-4813-AD70-CA3D1326F3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8988" y="311150"/>
            <a:ext cx="8816975" cy="9017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F4061"/>
                </a:solidFill>
                <a:latin typeface="Calibri" panose="020F0502020204030204" pitchFamily="34" charset="0"/>
              </a:rPr>
              <a:t>Landscape: </a:t>
            </a:r>
            <a:r>
              <a:rPr lang="en-US" altLang="en-US" b="1">
                <a:solidFill>
                  <a:srgbClr val="00BBB4"/>
                </a:solidFill>
                <a:latin typeface="Calibri" panose="020F0502020204030204" pitchFamily="34" charset="0"/>
              </a:rPr>
              <a:t>Existing Markets/Events in HRM to complement (pre-COVID)</a:t>
            </a:r>
            <a:endParaRPr lang="en-US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69918-FDA7-4B07-B68D-0767DD5ED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19788" y="1011238"/>
            <a:ext cx="5637212" cy="5116512"/>
          </a:xfrm>
        </p:spPr>
        <p:txBody>
          <a:bodyPr/>
          <a:lstStyle/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Dartmouth Handcrafters (late Oct)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Christmas at the Forum (early Nov)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/>
              <a:t>Saltscapes</a:t>
            </a:r>
            <a:r>
              <a:rPr lang="en-US" sz="2000" dirty="0"/>
              <a:t> Harvest Greets the Holidays (early Nov)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Christmas Craft Village Exhibition Park  (early Nov.)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NSDCC Christmas Craft (mid Nov)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Dal Christmas Craft Fair (late Nov)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Christkindl Market (early Dec)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Halifax Crafters Market (early Dec)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Glow Gardens	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Parade of Lights (Nov)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Parade Square Tree Lighting (Nov)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Halifax Lights Festival (Nov-Dec)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19460" name="Content Placeholder 8" descr="A picture containing photo, different, various, many&#10;&#10;Description automatically generated">
            <a:extLst>
              <a:ext uri="{FF2B5EF4-FFF2-40B4-BE49-F238E27FC236}">
                <a16:creationId xmlns:a16="http://schemas.microsoft.com/office/drawing/2014/main" id="{C029A847-DDAD-4E06-B1E5-145D5B5208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788" y="1247775"/>
            <a:ext cx="4719637" cy="4652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04248B26-81A6-437B-891F-A6B8AA0D12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6538" y="674688"/>
            <a:ext cx="4151312" cy="1106487"/>
          </a:xfrm>
        </p:spPr>
        <p:txBody>
          <a:bodyPr anchor="ctr"/>
          <a:lstStyle/>
          <a:p>
            <a:pPr eaLnBrk="1" hangingPunct="1"/>
            <a:r>
              <a:rPr lang="en-US" altLang="en-US" sz="2800" b="1" dirty="0">
                <a:solidFill>
                  <a:srgbClr val="CF4061"/>
                </a:solidFill>
                <a:latin typeface="Calibri" panose="020F0502020204030204" pitchFamily="34" charset="0"/>
              </a:rPr>
              <a:t>European Holiday Markets</a:t>
            </a:r>
            <a:endParaRPr lang="en-US" altLang="en-US" sz="2800" b="1" dirty="0"/>
          </a:p>
        </p:txBody>
      </p:sp>
      <p:sp>
        <p:nvSpPr>
          <p:cNvPr id="20483" name="Content Placeholder 19">
            <a:extLst>
              <a:ext uri="{FF2B5EF4-FFF2-40B4-BE49-F238E27FC236}">
                <a16:creationId xmlns:a16="http://schemas.microsoft.com/office/drawing/2014/main" id="{2734A676-5F54-4C70-966B-D1261D0EE9C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30238" y="1978025"/>
            <a:ext cx="4375150" cy="3502025"/>
          </a:xfrm>
        </p:spPr>
        <p:txBody>
          <a:bodyPr/>
          <a:lstStyle/>
          <a:p>
            <a:pPr eaLnBrk="1" hangingPunct="1"/>
            <a:r>
              <a:rPr lang="en-US" altLang="en-US" sz="2000"/>
              <a:t>GERMANY: Cologne Christmas Market</a:t>
            </a:r>
            <a:br>
              <a:rPr lang="en-US" altLang="en-US" sz="2000"/>
            </a:br>
            <a:r>
              <a:rPr lang="en-US" altLang="en-US" sz="2000"/>
              <a:t>Nov 25 - Dec 23</a:t>
            </a:r>
          </a:p>
          <a:p>
            <a:pPr eaLnBrk="1" hangingPunct="1"/>
            <a:r>
              <a:rPr lang="en-US" altLang="en-US" sz="2000"/>
              <a:t>BRUGES:  Winterglow</a:t>
            </a:r>
            <a:br>
              <a:rPr lang="en-US" altLang="en-US" sz="2000"/>
            </a:br>
            <a:r>
              <a:rPr lang="en-US" altLang="en-US" sz="2000"/>
              <a:t>Nov 22 – Jan 5</a:t>
            </a:r>
          </a:p>
          <a:p>
            <a:pPr eaLnBrk="1" hangingPunct="1"/>
            <a:r>
              <a:rPr lang="en-US" altLang="en-US" sz="2000"/>
              <a:t>BRUSSELS: Winter Wonders</a:t>
            </a:r>
            <a:br>
              <a:rPr lang="en-US" altLang="en-US" sz="2000"/>
            </a:br>
            <a:r>
              <a:rPr lang="en-US" altLang="en-US" sz="2000"/>
              <a:t>Nov 29 – Jan 5</a:t>
            </a:r>
          </a:p>
          <a:p>
            <a:pPr eaLnBrk="1" hangingPunct="1"/>
            <a:r>
              <a:rPr lang="en-US" altLang="en-US" sz="2000"/>
              <a:t>ANTWERP: Christmas Market</a:t>
            </a:r>
            <a:br>
              <a:rPr lang="en-US" altLang="en-US" sz="2000"/>
            </a:br>
            <a:r>
              <a:rPr lang="en-US" altLang="en-US" sz="2000"/>
              <a:t>Dec 7 – Jan 5</a:t>
            </a:r>
          </a:p>
          <a:p>
            <a:pPr eaLnBrk="1" hangingPunct="1"/>
            <a:r>
              <a:rPr lang="en-US" altLang="en-US" sz="2000"/>
              <a:t>STRASBOUR: </a:t>
            </a:r>
            <a:br>
              <a:rPr lang="en-US" altLang="en-US" sz="2000"/>
            </a:br>
            <a:r>
              <a:rPr lang="en-US" altLang="en-US" sz="2000"/>
              <a:t>Christmas Market in France </a:t>
            </a:r>
            <a:br>
              <a:rPr lang="en-US" altLang="en-US" sz="2000"/>
            </a:br>
            <a:r>
              <a:rPr lang="en-US" altLang="en-US" sz="2000"/>
              <a:t>Nov 22 - Dec 30</a:t>
            </a:r>
          </a:p>
        </p:txBody>
      </p:sp>
      <p:pic>
        <p:nvPicPr>
          <p:cNvPr id="20484" name="Picture 3" descr="A picture containing photo, outdoor, building, different&#10;&#10;Description automatically generated">
            <a:extLst>
              <a:ext uri="{FF2B5EF4-FFF2-40B4-BE49-F238E27FC236}">
                <a16:creationId xmlns:a16="http://schemas.microsoft.com/office/drawing/2014/main" id="{F44C6798-2CA1-4067-A618-CC48E957F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401638"/>
            <a:ext cx="7080250" cy="60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0CD411B0-670C-48B9-9B33-0517D11579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7550" y="977900"/>
            <a:ext cx="4352925" cy="1106488"/>
          </a:xfrm>
        </p:spPr>
        <p:txBody>
          <a:bodyPr anchor="ctr"/>
          <a:lstStyle/>
          <a:p>
            <a:pPr eaLnBrk="1" hangingPunct="1"/>
            <a:r>
              <a:rPr lang="en-US" altLang="en-US" sz="2800" b="1">
                <a:solidFill>
                  <a:srgbClr val="CF4061"/>
                </a:solidFill>
                <a:latin typeface="Calibri" panose="020F0502020204030204" pitchFamily="34" charset="0"/>
              </a:rPr>
              <a:t>Canada &amp; US </a:t>
            </a:r>
            <a:br>
              <a:rPr lang="en-US" altLang="en-US" sz="2800" b="1">
                <a:solidFill>
                  <a:srgbClr val="CF4061"/>
                </a:solidFill>
                <a:latin typeface="Calibri" panose="020F0502020204030204" pitchFamily="34" charset="0"/>
              </a:rPr>
            </a:br>
            <a:r>
              <a:rPr lang="en-US" altLang="en-US" sz="2800" b="1">
                <a:solidFill>
                  <a:srgbClr val="CF4061"/>
                </a:solidFill>
                <a:latin typeface="Calibri" panose="020F0502020204030204" pitchFamily="34" charset="0"/>
              </a:rPr>
              <a:t>Holiday Markets</a:t>
            </a:r>
            <a:endParaRPr lang="en-US" altLang="en-US" sz="2800" b="1"/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35E3D4F5-4AD9-4138-A908-4E37CB6B2DB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36588" y="2368550"/>
            <a:ext cx="3935412" cy="3502025"/>
          </a:xfrm>
        </p:spPr>
        <p:txBody>
          <a:bodyPr/>
          <a:lstStyle/>
          <a:p>
            <a:pPr eaLnBrk="1" hangingPunct="1"/>
            <a:r>
              <a:rPr lang="en-US" altLang="en-US" sz="2000"/>
              <a:t>TORONTO: </a:t>
            </a:r>
            <a:br>
              <a:rPr lang="en-US" altLang="en-US" sz="2000"/>
            </a:br>
            <a:r>
              <a:rPr lang="en-US" altLang="en-US" sz="2000"/>
              <a:t>Christmas Market at the Distillery</a:t>
            </a:r>
            <a:br>
              <a:rPr lang="en-US" altLang="en-US" sz="2000"/>
            </a:br>
            <a:r>
              <a:rPr lang="en-US" altLang="en-US" sz="2000"/>
              <a:t>Nov 14 – Dec 22</a:t>
            </a:r>
          </a:p>
          <a:p>
            <a:pPr eaLnBrk="1" hangingPunct="1"/>
            <a:r>
              <a:rPr lang="en-US" altLang="en-US" sz="2000"/>
              <a:t>NEW YORK: </a:t>
            </a:r>
            <a:br>
              <a:rPr lang="en-US" altLang="en-US" sz="2000"/>
            </a:br>
            <a:r>
              <a:rPr lang="en-US" altLang="en-US" sz="2000"/>
              <a:t>Winter Village at Bryant Park</a:t>
            </a:r>
            <a:br>
              <a:rPr lang="en-US" altLang="en-US" sz="2000"/>
            </a:br>
            <a:r>
              <a:rPr lang="en-US" altLang="en-US" sz="2000"/>
              <a:t>Oct 31 – Mar 1</a:t>
            </a:r>
          </a:p>
          <a:p>
            <a:pPr eaLnBrk="1" hangingPunct="1"/>
            <a:r>
              <a:rPr lang="en-US" altLang="en-US" sz="2000"/>
              <a:t>DENVER: </a:t>
            </a:r>
            <a:br>
              <a:rPr lang="en-US" altLang="en-US" sz="2000"/>
            </a:br>
            <a:r>
              <a:rPr lang="en-US" altLang="en-US" sz="2000"/>
              <a:t>The Denver Christkindl Market</a:t>
            </a:r>
            <a:br>
              <a:rPr lang="en-US" altLang="en-US" sz="2000"/>
            </a:br>
            <a:r>
              <a:rPr lang="en-US" altLang="en-US" sz="2000"/>
              <a:t>Nov 22 – Dec 23</a:t>
            </a:r>
          </a:p>
        </p:txBody>
      </p:sp>
      <p:pic>
        <p:nvPicPr>
          <p:cNvPr id="21508" name="Picture Placeholder 8" descr="A crowd of people in front of a building&#10;&#10;Description automatically generated">
            <a:extLst>
              <a:ext uri="{FF2B5EF4-FFF2-40B4-BE49-F238E27FC236}">
                <a16:creationId xmlns:a16="http://schemas.microsoft.com/office/drawing/2014/main" id="{35172CC6-A33C-43D1-AABF-5C2D99E9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7" r="18964" b="-2"/>
          <a:stretch>
            <a:fillRect/>
          </a:stretch>
        </p:blipFill>
        <p:spPr bwMode="auto">
          <a:xfrm>
            <a:off x="5170488" y="0"/>
            <a:ext cx="3144837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Placeholder 7">
            <a:extLst>
              <a:ext uri="{FF2B5EF4-FFF2-40B4-BE49-F238E27FC236}">
                <a16:creationId xmlns:a16="http://schemas.microsoft.com/office/drawing/2014/main" id="{09F98267-D3E7-4428-830B-14C857CEB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8" r="11101" b="2"/>
          <a:stretch>
            <a:fillRect/>
          </a:stretch>
        </p:blipFill>
        <p:spPr bwMode="auto">
          <a:xfrm>
            <a:off x="5170488" y="3309938"/>
            <a:ext cx="3144837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Placeholder 27">
            <a:extLst>
              <a:ext uri="{FF2B5EF4-FFF2-40B4-BE49-F238E27FC236}">
                <a16:creationId xmlns:a16="http://schemas.microsoft.com/office/drawing/2014/main" id="{EBFDB5AA-003F-4B0C-A2ED-5BFF7F5BD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2" r="26340" b="2"/>
          <a:stretch>
            <a:fillRect/>
          </a:stretch>
        </p:blipFill>
        <p:spPr>
          <a:xfrm>
            <a:off x="8416925" y="0"/>
            <a:ext cx="3775075" cy="4133850"/>
          </a:xfrm>
        </p:spPr>
      </p:pic>
      <p:pic>
        <p:nvPicPr>
          <p:cNvPr id="21511" name="Picture Placeholder 11" descr="A view of a city&#10;&#10;Description automatically generated">
            <a:extLst>
              <a:ext uri="{FF2B5EF4-FFF2-40B4-BE49-F238E27FC236}">
                <a16:creationId xmlns:a16="http://schemas.microsoft.com/office/drawing/2014/main" id="{8D3FA581-3845-4581-903F-2D2B3D185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r="1331" b="2"/>
          <a:stretch>
            <a:fillRect/>
          </a:stretch>
        </p:blipFill>
        <p:spPr bwMode="auto">
          <a:xfrm>
            <a:off x="8416925" y="4233863"/>
            <a:ext cx="3775075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Graphic 3">
            <a:extLst>
              <a:ext uri="{FF2B5EF4-FFF2-40B4-BE49-F238E27FC236}">
                <a16:creationId xmlns:a16="http://schemas.microsoft.com/office/drawing/2014/main" id="{6B59A5E4-6C18-45BD-919A-80FA501FC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171450"/>
            <a:ext cx="6804025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3064A40-A5EC-4795-AD24-BB2592BFEA22}"/>
              </a:ext>
            </a:extLst>
          </p:cNvPr>
          <p:cNvSpPr txBox="1">
            <a:spLocks/>
          </p:cNvSpPr>
          <p:nvPr/>
        </p:nvSpPr>
        <p:spPr>
          <a:xfrm>
            <a:off x="4989513" y="3597275"/>
            <a:ext cx="7026275" cy="30892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Font typeface="Arial" panose="020B0604020202020204" pitchFamily="34" charset="0"/>
              <a:buNone/>
              <a:defRPr/>
            </a:pPr>
            <a:br>
              <a:rPr lang="en-US" sz="2000" b="1" dirty="0"/>
            </a:br>
            <a:br>
              <a:rPr lang="en-US" sz="2400" b="1" dirty="0"/>
            </a:br>
            <a:r>
              <a:rPr lang="en-US" sz="2400" b="1" dirty="0"/>
              <a:t>Nov. 28 – Dec. 21</a:t>
            </a:r>
            <a:br>
              <a:rPr lang="en-US" i="1" dirty="0"/>
            </a:br>
            <a:r>
              <a:rPr lang="en-US" sz="2000" i="1" dirty="0"/>
              <a:t>(Small Business Saturday to Winter Solstice)</a:t>
            </a:r>
          </a:p>
          <a:p>
            <a:pPr marL="0" indent="0" algn="ctr" defTabSz="914400" eaLnBrk="1" hangingPunct="1">
              <a:buFont typeface="Arial" panose="020B0604020202020204" pitchFamily="34" charset="0"/>
              <a:buNone/>
              <a:defRPr/>
            </a:pPr>
            <a:r>
              <a:rPr lang="en-US" sz="2000" b="1" dirty="0"/>
              <a:t>Halifax waterfront &amp; downtown</a:t>
            </a:r>
            <a:br>
              <a:rPr lang="en-US" sz="2000" b="1" dirty="0"/>
            </a:br>
            <a:endParaRPr lang="en-US" sz="2000" b="1" dirty="0"/>
          </a:p>
          <a:p>
            <a:pPr marL="0" indent="0" algn="ctr" defTabSz="914400" eaLnBrk="1" hangingPunct="1">
              <a:buFont typeface="Arial" panose="020B0604020202020204" pitchFamily="34" charset="0"/>
              <a:buNone/>
              <a:defRPr/>
            </a:pPr>
            <a:r>
              <a:rPr lang="en-US" sz="2000" b="1" dirty="0"/>
              <a:t>Wednesdays &amp; Thursdays: 4 – 10pm</a:t>
            </a:r>
          </a:p>
          <a:p>
            <a:pPr marL="0" indent="0" algn="ctr" defTabSz="914400" eaLnBrk="1" hangingPunct="1">
              <a:buFont typeface="Arial" panose="020B0604020202020204" pitchFamily="34" charset="0"/>
              <a:buNone/>
              <a:defRPr/>
            </a:pPr>
            <a:r>
              <a:rPr lang="en-US" sz="2000" b="1" dirty="0"/>
              <a:t>Fridays &amp; Saturdays: Noon – 10pm</a:t>
            </a:r>
          </a:p>
          <a:p>
            <a:pPr marL="0" indent="0" algn="ctr" defTabSz="914400" eaLnBrk="1" hangingPunct="1">
              <a:buFont typeface="Arial" panose="020B0604020202020204" pitchFamily="34" charset="0"/>
              <a:buNone/>
              <a:defRPr/>
            </a:pPr>
            <a:r>
              <a:rPr lang="en-US" sz="2000" b="1" dirty="0"/>
              <a:t>Sundays: Noon – 6pm</a:t>
            </a:r>
          </a:p>
          <a:p>
            <a:pPr defTabSz="914400"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047CC55B-E83B-4E46-AAE4-DC1B3C8814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938338"/>
            <a:ext cx="10515600" cy="4087812"/>
          </a:xfrm>
        </p:spPr>
        <p:txBody>
          <a:bodyPr/>
          <a:lstStyle/>
          <a:p>
            <a:pPr eaLnBrk="1" hangingPunct="1"/>
            <a:r>
              <a:rPr lang="en-CA" altLang="en-US" sz="2800"/>
              <a:t>More important than ever to support small, local businesses  </a:t>
            </a:r>
          </a:p>
          <a:p>
            <a:pPr eaLnBrk="1" hangingPunct="1"/>
            <a:r>
              <a:rPr lang="en-CA" altLang="en-US" sz="2800"/>
              <a:t>Patio season extension</a:t>
            </a:r>
          </a:p>
          <a:p>
            <a:pPr eaLnBrk="1" hangingPunct="1"/>
            <a:r>
              <a:rPr lang="en-CA" altLang="en-US" sz="2800"/>
              <a:t>Safe: outdoor &amp; dispersed</a:t>
            </a:r>
          </a:p>
          <a:p>
            <a:pPr eaLnBrk="1" hangingPunct="1"/>
            <a:r>
              <a:rPr lang="en-CA" altLang="en-US" sz="2800"/>
              <a:t>Protocols set overall and practiced by each business</a:t>
            </a:r>
          </a:p>
          <a:p>
            <a:pPr eaLnBrk="1" hangingPunct="1"/>
            <a:r>
              <a:rPr lang="en-CA" altLang="en-US" sz="2800"/>
              <a:t>Virtual tie in to bring entertainment to homes (in Nova Scotia &amp; beyond), but also to businesses</a:t>
            </a:r>
          </a:p>
          <a:p>
            <a:pPr eaLnBrk="1" hangingPunct="1"/>
            <a:r>
              <a:rPr lang="en-CA" altLang="en-US" sz="2800"/>
              <a:t>Consumer confidence builder, but also supports mental health and other important outcomes</a:t>
            </a:r>
          </a:p>
          <a:p>
            <a:pPr eaLnBrk="1" hangingPunct="1"/>
            <a:endParaRPr lang="en-US" altLang="en-US"/>
          </a:p>
        </p:txBody>
      </p:sp>
      <p:sp>
        <p:nvSpPr>
          <p:cNvPr id="23555" name="Title 1">
            <a:extLst>
              <a:ext uri="{FF2B5EF4-FFF2-40B4-BE49-F238E27FC236}">
                <a16:creationId xmlns:a16="http://schemas.microsoft.com/office/drawing/2014/main" id="{3D24E147-C402-4010-B7C1-8C794DC94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44513"/>
            <a:ext cx="10515600" cy="1146175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CF4061"/>
                </a:solidFill>
                <a:latin typeface="Calibri" panose="020F0502020204030204" pitchFamily="34" charset="0"/>
              </a:rPr>
              <a:t>Why now?</a:t>
            </a:r>
            <a:endParaRPr lang="en-US" altLang="en-US" sz="3200" b="1" i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3" descr="A store front at night&#10;&#10;Description automatically generated">
            <a:extLst>
              <a:ext uri="{FF2B5EF4-FFF2-40B4-BE49-F238E27FC236}">
                <a16:creationId xmlns:a16="http://schemas.microsoft.com/office/drawing/2014/main" id="{81BC669E-2F51-4124-8F09-8D18FAE97A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450" y="533400"/>
            <a:ext cx="5546725" cy="5386388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98C99CB-6152-4269-8BBE-CE3DF10AF9CA}"/>
              </a:ext>
            </a:extLst>
          </p:cNvPr>
          <p:cNvSpPr txBox="1">
            <a:spLocks/>
          </p:cNvSpPr>
          <p:nvPr/>
        </p:nvSpPr>
        <p:spPr>
          <a:xfrm>
            <a:off x="6096000" y="1544638"/>
            <a:ext cx="5405438" cy="52736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200" b="1" dirty="0">
                <a:solidFill>
                  <a:srgbClr val="00BBB4"/>
                </a:solidFill>
                <a:latin typeface="Calibri" panose="020F0502020204030204" pitchFamily="34" charset="0"/>
              </a:rPr>
              <a:t>Festival Features:</a:t>
            </a:r>
            <a:endParaRPr lang="en-US" sz="3200" b="1" i="1" dirty="0"/>
          </a:p>
          <a:p>
            <a:pPr defTabSz="914400" eaLnBrk="1" hangingPunct="1">
              <a:defRPr/>
            </a:pPr>
            <a:r>
              <a:rPr lang="en-US" sz="2400" b="1" i="1" dirty="0"/>
              <a:t>Evergreen Village (Halifax waterfront)</a:t>
            </a:r>
            <a:br>
              <a:rPr lang="en-US" sz="2000" dirty="0"/>
            </a:br>
            <a:r>
              <a:rPr lang="en-US" sz="2000" dirty="0"/>
              <a:t>Festival Stage</a:t>
            </a:r>
            <a:br>
              <a:rPr lang="en-US" sz="2000" dirty="0"/>
            </a:br>
            <a:r>
              <a:rPr lang="en-US" sz="2000" dirty="0"/>
              <a:t>Holiday Market (24 Chalets)</a:t>
            </a:r>
            <a:br>
              <a:rPr lang="en-US" sz="2000" dirty="0"/>
            </a:br>
            <a:r>
              <a:rPr lang="en-US" sz="2000" dirty="0"/>
              <a:t>Light Experiences</a:t>
            </a:r>
            <a:br>
              <a:rPr lang="en-US" sz="2000" dirty="0"/>
            </a:br>
            <a:endParaRPr lang="en-US" sz="2000" dirty="0"/>
          </a:p>
          <a:p>
            <a:pPr defTabSz="914400" eaLnBrk="1" hangingPunct="1">
              <a:defRPr/>
            </a:pPr>
            <a:r>
              <a:rPr lang="en-US" sz="2400" b="1" i="1" dirty="0"/>
              <a:t>Evergreen Festival of Lights</a:t>
            </a:r>
            <a:br>
              <a:rPr lang="en-US" sz="2000" dirty="0"/>
            </a:br>
            <a:r>
              <a:rPr lang="en-US" sz="2000" dirty="0"/>
              <a:t>Collection of Light Installations &amp; Light Experiences </a:t>
            </a:r>
            <a:br>
              <a:rPr lang="en-US" sz="2000" dirty="0"/>
            </a:br>
            <a:endParaRPr lang="en-US" sz="2000" dirty="0"/>
          </a:p>
          <a:p>
            <a:pPr defTabSz="914400" eaLnBrk="1" hangingPunct="1">
              <a:defRPr/>
            </a:pPr>
            <a:r>
              <a:rPr lang="en-US" sz="2400" b="1" i="1" dirty="0"/>
              <a:t>Evergreen Patios, Events &amp; Programming</a:t>
            </a:r>
            <a:br>
              <a:rPr lang="en-US" sz="2000" b="1" i="1" dirty="0"/>
            </a:br>
            <a:r>
              <a:rPr lang="en-US" sz="2000" dirty="0"/>
              <a:t>Sip &amp; </a:t>
            </a:r>
            <a:r>
              <a:rPr lang="en-US" sz="2000" dirty="0" err="1"/>
              <a:t>Savour</a:t>
            </a:r>
            <a:r>
              <a:rPr lang="en-US" sz="2000" dirty="0"/>
              <a:t> the sights &amp; support businesses/organizations</a:t>
            </a:r>
            <a:br>
              <a:rPr lang="en-US" sz="2000" dirty="0"/>
            </a:br>
            <a:endParaRPr lang="en-US" sz="2000" dirty="0"/>
          </a:p>
          <a:p>
            <a:pPr defTabSz="914400" eaLnBrk="1" hangingPunct="1">
              <a:defRPr/>
            </a:pPr>
            <a:r>
              <a:rPr lang="en-US" sz="2400" b="1" i="1" dirty="0"/>
              <a:t>Evergreen Packages &amp; Getaways</a:t>
            </a:r>
            <a:br>
              <a:rPr lang="en-US" sz="2000" dirty="0"/>
            </a:br>
            <a:r>
              <a:rPr lang="en-US" sz="2000" dirty="0"/>
              <a:t>Nova Scotia/Atlantic Region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vergreen Festiva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00332"/>
      </a:accent1>
      <a:accent2>
        <a:srgbClr val="3BC594"/>
      </a:accent2>
      <a:accent3>
        <a:srgbClr val="A5A5A5"/>
      </a:accent3>
      <a:accent4>
        <a:srgbClr val="C00332"/>
      </a:accent4>
      <a:accent5>
        <a:srgbClr val="3BC594"/>
      </a:accent5>
      <a:accent6>
        <a:srgbClr val="C00332"/>
      </a:accent6>
      <a:hlink>
        <a:srgbClr val="3BC594"/>
      </a:hlink>
      <a:folHlink>
        <a:srgbClr val="C003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50000"/>
          </a:lnSpc>
          <a:defRPr sz="1800" b="1" dirty="0" smtClean="0">
            <a:solidFill>
              <a:schemeClr val="tx1"/>
            </a:solidFill>
            <a:latin typeface="+mj-lt"/>
            <a:ea typeface="Source Sans Pro" panose="020B0503030403020204" pitchFamily="34" charset="0"/>
            <a:cs typeface="Varel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8" id="{4C8294A3-3308-4A43-B5CE-4F117C019B35}" vid="{C09A9941-E732-9D4B-AAE1-89BF43A724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6429849A05C4428B7038FCE1985538" ma:contentTypeVersion="12" ma:contentTypeDescription="Create a new document." ma:contentTypeScope="" ma:versionID="c1cb1a6956bb11a8b4f3e5e7a9946f02">
  <xsd:schema xmlns:xsd="http://www.w3.org/2001/XMLSchema" xmlns:xs="http://www.w3.org/2001/XMLSchema" xmlns:p="http://schemas.microsoft.com/office/2006/metadata/properties" xmlns:ns2="54e1454f-b042-46a1-9366-a8eda0da83da" xmlns:ns3="590ee931-a32c-4c04-badf-a4e069a87ec7" targetNamespace="http://schemas.microsoft.com/office/2006/metadata/properties" ma:root="true" ma:fieldsID="33d325b14450412748ada0762b87f383" ns2:_="" ns3:_="">
    <xsd:import namespace="54e1454f-b042-46a1-9366-a8eda0da83da"/>
    <xsd:import namespace="590ee931-a32c-4c04-badf-a4e069a87e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e1454f-b042-46a1-9366-a8eda0da83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ee931-a32c-4c04-badf-a4e069a87ec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F9C18F-67DF-494C-A5E9-55B30080DEA7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596802AB-7EE6-43A7-B5F0-ED99E804D1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e1454f-b042-46a1-9366-a8eda0da83da"/>
    <ds:schemaRef ds:uri="590ee931-a32c-4c04-badf-a4e069a87e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DCA184-4E99-4EA0-A943-2D0CD6ACB8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1086</TotalTime>
  <Words>1261</Words>
  <Application>Microsoft Office PowerPoint</Application>
  <PresentationFormat>Widescreen</PresentationFormat>
  <Paragraphs>173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Office Theme</vt:lpstr>
      <vt:lpstr>PowerPoint Presentation</vt:lpstr>
      <vt:lpstr>Housekeeping</vt:lpstr>
      <vt:lpstr>PowerPoint Presentation</vt:lpstr>
      <vt:lpstr>Landscape: Existing Markets/Events in HRM to complement (pre-COVID)</vt:lpstr>
      <vt:lpstr>European Holiday Markets</vt:lpstr>
      <vt:lpstr>Canada &amp; US  Holiday Markets</vt:lpstr>
      <vt:lpstr>PowerPoint Presentation</vt:lpstr>
      <vt:lpstr>Why now?</vt:lpstr>
      <vt:lpstr>PowerPoint Presentation</vt:lpstr>
      <vt:lpstr>Festival of 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what?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Erica Pellerin</cp:lastModifiedBy>
  <cp:revision>27</cp:revision>
  <cp:lastPrinted>2020-10-05T10:51:30Z</cp:lastPrinted>
  <dcterms:created xsi:type="dcterms:W3CDTF">2020-09-30T15:50:01Z</dcterms:created>
  <dcterms:modified xsi:type="dcterms:W3CDTF">2020-10-06T14:04:42Z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SharedWithUsers">
    <vt:lpwstr>Kasey Connely;Erica Pellerin</vt:lpwstr>
  </property>
  <property fmtid="{D5CDD505-2E9C-101B-9397-08002B2CF9AE}" pid="3" name="SharedWithUsers">
    <vt:lpwstr>13;#Kasey Connely;#12;#Erica Pellerin</vt:lpwstr>
  </property>
</Properties>
</file>